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4"/>
  </p:sldMasterIdLst>
  <p:notesMasterIdLst>
    <p:notesMasterId r:id="rId24"/>
  </p:notesMasterIdLst>
  <p:handoutMasterIdLst>
    <p:handoutMasterId r:id="rId25"/>
  </p:handoutMasterIdLst>
  <p:sldIdLst>
    <p:sldId id="256" r:id="rId5"/>
    <p:sldId id="266" r:id="rId6"/>
    <p:sldId id="272" r:id="rId7"/>
    <p:sldId id="269" r:id="rId8"/>
    <p:sldId id="270" r:id="rId9"/>
    <p:sldId id="271" r:id="rId10"/>
    <p:sldId id="273" r:id="rId11"/>
    <p:sldId id="277" r:id="rId12"/>
    <p:sldId id="279" r:id="rId13"/>
    <p:sldId id="276" r:id="rId14"/>
    <p:sldId id="278" r:id="rId15"/>
    <p:sldId id="280" r:id="rId16"/>
    <p:sldId id="281" r:id="rId17"/>
    <p:sldId id="282" r:id="rId18"/>
    <p:sldId id="283" r:id="rId19"/>
    <p:sldId id="284" r:id="rId20"/>
    <p:sldId id="285" r:id="rId21"/>
    <p:sldId id="286" r:id="rId22"/>
    <p:sldId id="265"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049"/>
    <a:srgbClr val="23578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Curtis" userId="2b098169-3754-4587-93e5-bf0dba051e4e" providerId="ADAL" clId="{061CC3FA-6A13-4BA7-99F6-C95DBDFD26FB}"/>
    <pc:docChg chg="delSld">
      <pc:chgData name="Bill Curtis" userId="2b098169-3754-4587-93e5-bf0dba051e4e" providerId="ADAL" clId="{061CC3FA-6A13-4BA7-99F6-C95DBDFD26FB}" dt="2018-04-13T01:30:11.076" v="0" actId="2696"/>
      <pc:docMkLst>
        <pc:docMk/>
      </pc:docMkLst>
      <pc:sldChg chg="del">
        <pc:chgData name="Bill Curtis" userId="2b098169-3754-4587-93e5-bf0dba051e4e" providerId="ADAL" clId="{061CC3FA-6A13-4BA7-99F6-C95DBDFD26FB}" dt="2018-04-13T01:30:11.076" v="0" actId="2696"/>
        <pc:sldMkLst>
          <pc:docMk/>
          <pc:sldMk cId="1242231351" sldId="28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C1BD6-2551-4CA6-ABB6-977038B340B2}" type="doc">
      <dgm:prSet loTypeId="urn:microsoft.com/office/officeart/2005/8/layout/equation1" loCatId="process" qsTypeId="urn:microsoft.com/office/officeart/2005/8/quickstyle/simple1" qsCatId="simple" csTypeId="urn:microsoft.com/office/officeart/2005/8/colors/colorful1" csCatId="colorful" phldr="1"/>
      <dgm:spPr/>
    </dgm:pt>
    <dgm:pt modelId="{BC6F5A06-3F62-443E-9D04-2BBD3A292FE0}">
      <dgm:prSet phldrT="[Text]"/>
      <dgm:spPr/>
      <dgm:t>
        <a:bodyPr/>
        <a:lstStyle/>
        <a:p>
          <a:r>
            <a:rPr lang="en-US" dirty="0"/>
            <a:t>Risk</a:t>
          </a:r>
        </a:p>
      </dgm:t>
    </dgm:pt>
    <dgm:pt modelId="{1D8D70CF-B84B-4858-A60B-77A42BD731C4}" type="parTrans" cxnId="{12DBB414-E94D-45B6-9756-2C6B9091A62A}">
      <dgm:prSet/>
      <dgm:spPr/>
      <dgm:t>
        <a:bodyPr/>
        <a:lstStyle/>
        <a:p>
          <a:endParaRPr lang="en-US"/>
        </a:p>
      </dgm:t>
    </dgm:pt>
    <dgm:pt modelId="{B321FBD7-7925-4203-B9B2-583B3D86D526}" type="sibTrans" cxnId="{12DBB414-E94D-45B6-9756-2C6B9091A62A}">
      <dgm:prSet/>
      <dgm:spPr>
        <a:solidFill>
          <a:srgbClr val="235785"/>
        </a:solidFill>
      </dgm:spPr>
      <dgm:t>
        <a:bodyPr/>
        <a:lstStyle/>
        <a:p>
          <a:endParaRPr lang="en-US"/>
        </a:p>
      </dgm:t>
    </dgm:pt>
    <dgm:pt modelId="{5D5FF0BF-B5AA-4E04-A210-1A74A15F1CAF}">
      <dgm:prSet phldrT="[Text]"/>
      <dgm:spPr/>
      <dgm:t>
        <a:bodyPr/>
        <a:lstStyle/>
        <a:p>
          <a:r>
            <a:rPr lang="en-US" dirty="0"/>
            <a:t>Likelihood</a:t>
          </a:r>
        </a:p>
      </dgm:t>
    </dgm:pt>
    <dgm:pt modelId="{0EDCFBC3-D679-4826-8C31-E9F2743E2CD4}" type="parTrans" cxnId="{5A7EF336-91B4-4A16-B73B-21DC795FC52D}">
      <dgm:prSet/>
      <dgm:spPr/>
      <dgm:t>
        <a:bodyPr/>
        <a:lstStyle/>
        <a:p>
          <a:endParaRPr lang="en-US"/>
        </a:p>
      </dgm:t>
    </dgm:pt>
    <dgm:pt modelId="{4500AAB8-3AE1-4774-873D-232885E1046B}" type="sibTrans" cxnId="{5A7EF336-91B4-4A16-B73B-21DC795FC52D}">
      <dgm:prSet/>
      <dgm:spPr>
        <a:solidFill>
          <a:schemeClr val="accent2"/>
        </a:solidFill>
      </dgm:spPr>
      <dgm:t>
        <a:bodyPr/>
        <a:lstStyle/>
        <a:p>
          <a:endParaRPr lang="en-US"/>
        </a:p>
      </dgm:t>
    </dgm:pt>
    <dgm:pt modelId="{1757A778-48B4-43A9-90D7-D7C5E29910E0}">
      <dgm:prSet phldrT="[Text]"/>
      <dgm:spPr/>
      <dgm:t>
        <a:bodyPr/>
        <a:lstStyle/>
        <a:p>
          <a:r>
            <a:rPr lang="en-US" dirty="0"/>
            <a:t>Impact</a:t>
          </a:r>
        </a:p>
      </dgm:t>
    </dgm:pt>
    <dgm:pt modelId="{693C9060-7D5E-4894-8505-063BB5233882}" type="parTrans" cxnId="{4A36D18B-6931-418D-8642-9404D71A9FDC}">
      <dgm:prSet/>
      <dgm:spPr/>
      <dgm:t>
        <a:bodyPr/>
        <a:lstStyle/>
        <a:p>
          <a:endParaRPr lang="en-US"/>
        </a:p>
      </dgm:t>
    </dgm:pt>
    <dgm:pt modelId="{29D804F9-E7FD-457E-B0D3-0AD24BAA7620}" type="sibTrans" cxnId="{4A36D18B-6931-418D-8642-9404D71A9FDC}">
      <dgm:prSet/>
      <dgm:spPr/>
      <dgm:t>
        <a:bodyPr/>
        <a:lstStyle/>
        <a:p>
          <a:endParaRPr lang="en-US"/>
        </a:p>
      </dgm:t>
    </dgm:pt>
    <dgm:pt modelId="{C4DB28EF-561F-42DA-9D3B-E869B786353F}" type="pres">
      <dgm:prSet presAssocID="{CA0C1BD6-2551-4CA6-ABB6-977038B340B2}" presName="linearFlow" presStyleCnt="0">
        <dgm:presLayoutVars>
          <dgm:dir/>
          <dgm:resizeHandles val="exact"/>
        </dgm:presLayoutVars>
      </dgm:prSet>
      <dgm:spPr/>
    </dgm:pt>
    <dgm:pt modelId="{2A117A0F-481A-4FF5-AE5B-69E5790F0D5D}" type="pres">
      <dgm:prSet presAssocID="{BC6F5A06-3F62-443E-9D04-2BBD3A292FE0}" presName="node" presStyleLbl="node1" presStyleIdx="0" presStyleCnt="3">
        <dgm:presLayoutVars>
          <dgm:bulletEnabled val="1"/>
        </dgm:presLayoutVars>
      </dgm:prSet>
      <dgm:spPr/>
    </dgm:pt>
    <dgm:pt modelId="{F4DC4BC4-B43D-4DB6-B62A-CC092C1C2DAC}" type="pres">
      <dgm:prSet presAssocID="{B321FBD7-7925-4203-B9B2-583B3D86D526}" presName="spacerL" presStyleCnt="0"/>
      <dgm:spPr/>
    </dgm:pt>
    <dgm:pt modelId="{EAFAC729-7970-434F-8484-149655208055}" type="pres">
      <dgm:prSet presAssocID="{B321FBD7-7925-4203-B9B2-583B3D86D526}" presName="sibTrans" presStyleLbl="sibTrans2D1" presStyleIdx="0" presStyleCnt="2" custAng="2706850" custScaleX="101753" custScaleY="99894" custLinFactX="262062" custLinFactNeighborX="300000" custLinFactNeighborY="2604"/>
      <dgm:spPr/>
    </dgm:pt>
    <dgm:pt modelId="{0991A8B1-DD19-4CA9-9B47-4130C3DA2C64}" type="pres">
      <dgm:prSet presAssocID="{B321FBD7-7925-4203-B9B2-583B3D86D526}" presName="spacerR" presStyleCnt="0"/>
      <dgm:spPr/>
    </dgm:pt>
    <dgm:pt modelId="{836DE01F-C175-4B07-8742-1A8C9510DC26}" type="pres">
      <dgm:prSet presAssocID="{5D5FF0BF-B5AA-4E04-A210-1A74A15F1CAF}" presName="node" presStyleLbl="node1" presStyleIdx="1" presStyleCnt="3">
        <dgm:presLayoutVars>
          <dgm:bulletEnabled val="1"/>
        </dgm:presLayoutVars>
      </dgm:prSet>
      <dgm:spPr/>
    </dgm:pt>
    <dgm:pt modelId="{DDF187BC-BCAC-4B4E-8945-7AC5BF0AA9F5}" type="pres">
      <dgm:prSet presAssocID="{4500AAB8-3AE1-4774-873D-232885E1046B}" presName="spacerL" presStyleCnt="0"/>
      <dgm:spPr/>
    </dgm:pt>
    <dgm:pt modelId="{5F5CED61-CD5E-47B9-B9B7-EF77992E2DF9}" type="pres">
      <dgm:prSet presAssocID="{4500AAB8-3AE1-4774-873D-232885E1046B}" presName="sibTrans" presStyleLbl="sibTrans2D1" presStyleIdx="1" presStyleCnt="2" custLinFactX="-262062" custLinFactNeighborX="-300000" custLinFactNeighborY="3255"/>
      <dgm:spPr/>
    </dgm:pt>
    <dgm:pt modelId="{BB98ED5D-6C3C-4A0E-9F6F-7B1A08A26624}" type="pres">
      <dgm:prSet presAssocID="{4500AAB8-3AE1-4774-873D-232885E1046B}" presName="spacerR" presStyleCnt="0"/>
      <dgm:spPr/>
    </dgm:pt>
    <dgm:pt modelId="{93E6F20A-72A0-42D4-94EA-1842E7FCE3A9}" type="pres">
      <dgm:prSet presAssocID="{1757A778-48B4-43A9-90D7-D7C5E29910E0}" presName="node" presStyleLbl="node1" presStyleIdx="2" presStyleCnt="3">
        <dgm:presLayoutVars>
          <dgm:bulletEnabled val="1"/>
        </dgm:presLayoutVars>
      </dgm:prSet>
      <dgm:spPr/>
    </dgm:pt>
  </dgm:ptLst>
  <dgm:cxnLst>
    <dgm:cxn modelId="{4B407F14-584F-4CCE-9B68-3C31A1183979}" type="presOf" srcId="{5D5FF0BF-B5AA-4E04-A210-1A74A15F1CAF}" destId="{836DE01F-C175-4B07-8742-1A8C9510DC26}" srcOrd="0" destOrd="0" presId="urn:microsoft.com/office/officeart/2005/8/layout/equation1"/>
    <dgm:cxn modelId="{12DBB414-E94D-45B6-9756-2C6B9091A62A}" srcId="{CA0C1BD6-2551-4CA6-ABB6-977038B340B2}" destId="{BC6F5A06-3F62-443E-9D04-2BBD3A292FE0}" srcOrd="0" destOrd="0" parTransId="{1D8D70CF-B84B-4858-A60B-77A42BD731C4}" sibTransId="{B321FBD7-7925-4203-B9B2-583B3D86D526}"/>
    <dgm:cxn modelId="{446A231A-BC81-467E-9541-75A45857B76A}" type="presOf" srcId="{4500AAB8-3AE1-4774-873D-232885E1046B}" destId="{5F5CED61-CD5E-47B9-B9B7-EF77992E2DF9}" srcOrd="0" destOrd="0" presId="urn:microsoft.com/office/officeart/2005/8/layout/equation1"/>
    <dgm:cxn modelId="{5A7EF336-91B4-4A16-B73B-21DC795FC52D}" srcId="{CA0C1BD6-2551-4CA6-ABB6-977038B340B2}" destId="{5D5FF0BF-B5AA-4E04-A210-1A74A15F1CAF}" srcOrd="1" destOrd="0" parTransId="{0EDCFBC3-D679-4826-8C31-E9F2743E2CD4}" sibTransId="{4500AAB8-3AE1-4774-873D-232885E1046B}"/>
    <dgm:cxn modelId="{2D924B3F-C2AC-4E80-AF53-8A6959162A96}" type="presOf" srcId="{CA0C1BD6-2551-4CA6-ABB6-977038B340B2}" destId="{C4DB28EF-561F-42DA-9D3B-E869B786353F}" srcOrd="0" destOrd="0" presId="urn:microsoft.com/office/officeart/2005/8/layout/equation1"/>
    <dgm:cxn modelId="{F897F552-A29A-47C4-B670-EF85CAD7AE06}" type="presOf" srcId="{B321FBD7-7925-4203-B9B2-583B3D86D526}" destId="{EAFAC729-7970-434F-8484-149655208055}" srcOrd="0" destOrd="0" presId="urn:microsoft.com/office/officeart/2005/8/layout/equation1"/>
    <dgm:cxn modelId="{4A36D18B-6931-418D-8642-9404D71A9FDC}" srcId="{CA0C1BD6-2551-4CA6-ABB6-977038B340B2}" destId="{1757A778-48B4-43A9-90D7-D7C5E29910E0}" srcOrd="2" destOrd="0" parTransId="{693C9060-7D5E-4894-8505-063BB5233882}" sibTransId="{29D804F9-E7FD-457E-B0D3-0AD24BAA7620}"/>
    <dgm:cxn modelId="{51EA87B9-4F1B-47C2-858F-85AE253317F4}" type="presOf" srcId="{BC6F5A06-3F62-443E-9D04-2BBD3A292FE0}" destId="{2A117A0F-481A-4FF5-AE5B-69E5790F0D5D}" srcOrd="0" destOrd="0" presId="urn:microsoft.com/office/officeart/2005/8/layout/equation1"/>
    <dgm:cxn modelId="{30D63DCA-C8B3-4918-9223-C5816B0A91A0}" type="presOf" srcId="{1757A778-48B4-43A9-90D7-D7C5E29910E0}" destId="{93E6F20A-72A0-42D4-94EA-1842E7FCE3A9}" srcOrd="0" destOrd="0" presId="urn:microsoft.com/office/officeart/2005/8/layout/equation1"/>
    <dgm:cxn modelId="{F41854C3-8DE1-4931-AC43-CAC70DAAF869}" type="presParOf" srcId="{C4DB28EF-561F-42DA-9D3B-E869B786353F}" destId="{2A117A0F-481A-4FF5-AE5B-69E5790F0D5D}" srcOrd="0" destOrd="0" presId="urn:microsoft.com/office/officeart/2005/8/layout/equation1"/>
    <dgm:cxn modelId="{05B86729-82C0-4392-87D7-88A765012825}" type="presParOf" srcId="{C4DB28EF-561F-42DA-9D3B-E869B786353F}" destId="{F4DC4BC4-B43D-4DB6-B62A-CC092C1C2DAC}" srcOrd="1" destOrd="0" presId="urn:microsoft.com/office/officeart/2005/8/layout/equation1"/>
    <dgm:cxn modelId="{C7F06045-4162-4D49-A7E8-400A38AA5F1B}" type="presParOf" srcId="{C4DB28EF-561F-42DA-9D3B-E869B786353F}" destId="{EAFAC729-7970-434F-8484-149655208055}" srcOrd="2" destOrd="0" presId="urn:microsoft.com/office/officeart/2005/8/layout/equation1"/>
    <dgm:cxn modelId="{29B2C67E-1A41-40C0-BA89-B00F8CDECD12}" type="presParOf" srcId="{C4DB28EF-561F-42DA-9D3B-E869B786353F}" destId="{0991A8B1-DD19-4CA9-9B47-4130C3DA2C64}" srcOrd="3" destOrd="0" presId="urn:microsoft.com/office/officeart/2005/8/layout/equation1"/>
    <dgm:cxn modelId="{0245BBFF-D42B-4764-AFB9-36A836CFCA0D}" type="presParOf" srcId="{C4DB28EF-561F-42DA-9D3B-E869B786353F}" destId="{836DE01F-C175-4B07-8742-1A8C9510DC26}" srcOrd="4" destOrd="0" presId="urn:microsoft.com/office/officeart/2005/8/layout/equation1"/>
    <dgm:cxn modelId="{997287A6-6FB9-4C7A-AFE6-1CD2684813DC}" type="presParOf" srcId="{C4DB28EF-561F-42DA-9D3B-E869B786353F}" destId="{DDF187BC-BCAC-4B4E-8945-7AC5BF0AA9F5}" srcOrd="5" destOrd="0" presId="urn:microsoft.com/office/officeart/2005/8/layout/equation1"/>
    <dgm:cxn modelId="{64263DEB-A2D3-46D8-8CEB-29DA61FEF8C3}" type="presParOf" srcId="{C4DB28EF-561F-42DA-9D3B-E869B786353F}" destId="{5F5CED61-CD5E-47B9-B9B7-EF77992E2DF9}" srcOrd="6" destOrd="0" presId="urn:microsoft.com/office/officeart/2005/8/layout/equation1"/>
    <dgm:cxn modelId="{47A400DE-2470-48A2-A7AC-0B31F1DEA9C0}" type="presParOf" srcId="{C4DB28EF-561F-42DA-9D3B-E869B786353F}" destId="{BB98ED5D-6C3C-4A0E-9F6F-7B1A08A26624}" srcOrd="7" destOrd="0" presId="urn:microsoft.com/office/officeart/2005/8/layout/equation1"/>
    <dgm:cxn modelId="{EA1E9117-D458-4E81-BBC2-A83C47C8E4AF}" type="presParOf" srcId="{C4DB28EF-561F-42DA-9D3B-E869B786353F}" destId="{93E6F20A-72A0-42D4-94EA-1842E7FCE3A9}"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17A0F-481A-4FF5-AE5B-69E5790F0D5D}">
      <dsp:nvSpPr>
        <dsp:cNvPr id="0" name=""/>
        <dsp:cNvSpPr/>
      </dsp:nvSpPr>
      <dsp:spPr>
        <a:xfrm>
          <a:off x="1089" y="781856"/>
          <a:ext cx="1830362" cy="183036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Risk</a:t>
          </a:r>
        </a:p>
      </dsp:txBody>
      <dsp:txXfrm>
        <a:off x="269139" y="1049906"/>
        <a:ext cx="1294262" cy="1294262"/>
      </dsp:txXfrm>
    </dsp:sp>
    <dsp:sp modelId="{EAFAC729-7970-434F-8484-149655208055}">
      <dsp:nvSpPr>
        <dsp:cNvPr id="0" name=""/>
        <dsp:cNvSpPr/>
      </dsp:nvSpPr>
      <dsp:spPr>
        <a:xfrm rot="2706850">
          <a:off x="5208031" y="1194439"/>
          <a:ext cx="1080220" cy="1060485"/>
        </a:xfrm>
        <a:prstGeom prst="mathPlus">
          <a:avLst/>
        </a:prstGeom>
        <a:solidFill>
          <a:srgbClr val="23578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351214" y="1599968"/>
        <a:ext cx="793854" cy="249427"/>
      </dsp:txXfrm>
    </dsp:sp>
    <dsp:sp modelId="{836DE01F-C175-4B07-8742-1A8C9510DC26}">
      <dsp:nvSpPr>
        <dsp:cNvPr id="0" name=""/>
        <dsp:cNvSpPr/>
      </dsp:nvSpPr>
      <dsp:spPr>
        <a:xfrm>
          <a:off x="3208923" y="781856"/>
          <a:ext cx="1830362" cy="183036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Likelihood</a:t>
          </a:r>
        </a:p>
      </dsp:txBody>
      <dsp:txXfrm>
        <a:off x="3476973" y="1049906"/>
        <a:ext cx="1294262" cy="1294262"/>
      </dsp:txXfrm>
    </dsp:sp>
    <dsp:sp modelId="{5F5CED61-CD5E-47B9-B9B7-EF77992E2DF9}">
      <dsp:nvSpPr>
        <dsp:cNvPr id="0" name=""/>
        <dsp:cNvSpPr/>
      </dsp:nvSpPr>
      <dsp:spPr>
        <a:xfrm>
          <a:off x="1959958" y="1200787"/>
          <a:ext cx="1061610" cy="1061610"/>
        </a:xfrm>
        <a:prstGeom prst="mathEqual">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2100674" y="1419479"/>
        <a:ext cx="780178" cy="624226"/>
      </dsp:txXfrm>
    </dsp:sp>
    <dsp:sp modelId="{93E6F20A-72A0-42D4-94EA-1842E7FCE3A9}">
      <dsp:nvSpPr>
        <dsp:cNvPr id="0" name=""/>
        <dsp:cNvSpPr/>
      </dsp:nvSpPr>
      <dsp:spPr>
        <a:xfrm>
          <a:off x="6398147" y="781856"/>
          <a:ext cx="1830362" cy="183036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Impact</a:t>
          </a:r>
        </a:p>
      </dsp:txBody>
      <dsp:txXfrm>
        <a:off x="6666197" y="1049906"/>
        <a:ext cx="1294262" cy="129426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FA3672-28A7-4D20-9AA9-861BE35B12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4817ECF-5A86-43E9-991A-AA44B68A7F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FD02A1-6188-4DCE-9F1C-1305E6AF726B}" type="datetimeFigureOut">
              <a:rPr lang="en-US" smtClean="0"/>
              <a:t>4/12/2018</a:t>
            </a:fld>
            <a:endParaRPr lang="en-US"/>
          </a:p>
        </p:txBody>
      </p:sp>
      <p:sp>
        <p:nvSpPr>
          <p:cNvPr id="4" name="Footer Placeholder 3">
            <a:extLst>
              <a:ext uri="{FF2B5EF4-FFF2-40B4-BE49-F238E27FC236}">
                <a16:creationId xmlns:a16="http://schemas.microsoft.com/office/drawing/2014/main" id="{CF062713-089D-4652-9E32-32D44B9783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16C53F4-50BB-4B57-AAD8-DF9B533ABF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0C5C04-9A05-4AFB-84A8-9101C7E398BB}" type="slidenum">
              <a:rPr lang="en-US" smtClean="0"/>
              <a:t>‹#›</a:t>
            </a:fld>
            <a:endParaRPr lang="en-US"/>
          </a:p>
        </p:txBody>
      </p:sp>
    </p:spTree>
    <p:extLst>
      <p:ext uri="{BB962C8B-B14F-4D97-AF65-F5344CB8AC3E}">
        <p14:creationId xmlns:p14="http://schemas.microsoft.com/office/powerpoint/2010/main" val="1644107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34ABAD-41D5-4145-97DF-13010B5CD94C}" type="datetimeFigureOut">
              <a:rPr lang="en-US" smtClean="0"/>
              <a:t>4/12/2018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63DE34-5842-40C6-8095-F8A20CE7127E}" type="slidenum">
              <a:rPr lang="en-US" smtClean="0"/>
              <a:t>‹#›</a:t>
            </a:fld>
            <a:endParaRPr lang="en-US"/>
          </a:p>
        </p:txBody>
      </p:sp>
    </p:spTree>
    <p:extLst>
      <p:ext uri="{BB962C8B-B14F-4D97-AF65-F5344CB8AC3E}">
        <p14:creationId xmlns:p14="http://schemas.microsoft.com/office/powerpoint/2010/main" val="1894675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is “risk to what?” Also, Eliot is a fictional character, so the lion wins by default.</a:t>
            </a:r>
          </a:p>
        </p:txBody>
      </p:sp>
      <p:sp>
        <p:nvSpPr>
          <p:cNvPr id="4" name="Slide Number Placeholder 3"/>
          <p:cNvSpPr>
            <a:spLocks noGrp="1"/>
          </p:cNvSpPr>
          <p:nvPr>
            <p:ph type="sldNum" sz="quarter" idx="10"/>
          </p:nvPr>
        </p:nvSpPr>
        <p:spPr/>
        <p:txBody>
          <a:bodyPr/>
          <a:lstStyle/>
          <a:p>
            <a:fld id="{8863DE34-5842-40C6-8095-F8A20CE7127E}" type="slidenum">
              <a:rPr lang="en-US" smtClean="0"/>
              <a:t>2</a:t>
            </a:fld>
            <a:endParaRPr lang="en-US"/>
          </a:p>
        </p:txBody>
      </p:sp>
    </p:spTree>
    <p:extLst>
      <p:ext uri="{BB962C8B-B14F-4D97-AF65-F5344CB8AC3E}">
        <p14:creationId xmlns:p14="http://schemas.microsoft.com/office/powerpoint/2010/main" val="2440229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5800" y="2477809"/>
            <a:ext cx="6578976" cy="1145894"/>
          </a:xfrm>
        </p:spPr>
        <p:txBody>
          <a:bodyPr>
            <a:normAutofit/>
          </a:bodyPr>
          <a:lstStyle>
            <a:lvl1pPr algn="l">
              <a:defRPr sz="4000">
                <a:solidFill>
                  <a:schemeClr val="bg1"/>
                </a:solidFill>
                <a:latin typeface="Century Gothic"/>
                <a:cs typeface="Century Gothic"/>
              </a:defRPr>
            </a:lvl1pPr>
          </a:lstStyle>
          <a:p>
            <a:r>
              <a:rPr lang="en-US"/>
              <a:t>CLICK TO EDIT MASTER TITLE STYLE</a:t>
            </a:r>
          </a:p>
        </p:txBody>
      </p:sp>
      <p:sp>
        <p:nvSpPr>
          <p:cNvPr id="5" name="Subtitle 2"/>
          <p:cNvSpPr>
            <a:spLocks noGrp="1"/>
          </p:cNvSpPr>
          <p:nvPr>
            <p:ph type="subTitle" idx="1"/>
          </p:nvPr>
        </p:nvSpPr>
        <p:spPr>
          <a:xfrm>
            <a:off x="685800" y="3767455"/>
            <a:ext cx="6578976" cy="532949"/>
          </a:xfrm>
        </p:spPr>
        <p:txBody>
          <a:bodyPr>
            <a:normAutofit/>
          </a:bodyPr>
          <a:lstStyle>
            <a:lvl1pPr marL="0" indent="0" algn="l">
              <a:buNone/>
              <a:defRPr sz="2000"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5718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4839"/>
            <a:ext cx="8229600" cy="728390"/>
          </a:xfrm>
        </p:spPr>
        <p:txBody>
          <a:bodyPr>
            <a:normAutofit/>
          </a:bodyPr>
          <a:lstStyle>
            <a:lvl1pPr>
              <a:defRPr sz="4000" b="0" i="0">
                <a:solidFill>
                  <a:srgbClr val="0F3049"/>
                </a:solidFill>
                <a:latin typeface="Century Gothic"/>
                <a:cs typeface="Century Gothic"/>
              </a:defRPr>
            </a:lvl1pPr>
          </a:lstStyle>
          <a:p>
            <a:r>
              <a:rPr lang="en-US"/>
              <a:t>CLICK TO EDIT MASTER TITLE STYLE</a:t>
            </a:r>
          </a:p>
        </p:txBody>
      </p:sp>
      <p:sp>
        <p:nvSpPr>
          <p:cNvPr id="3" name="Content Placeholder 2"/>
          <p:cNvSpPr>
            <a:spLocks noGrp="1"/>
          </p:cNvSpPr>
          <p:nvPr>
            <p:ph idx="1"/>
          </p:nvPr>
        </p:nvSpPr>
        <p:spPr/>
        <p:txBody>
          <a:bodyPr/>
          <a:lstStyle>
            <a:lvl1pPr>
              <a:defRPr b="0" i="0">
                <a:solidFill>
                  <a:srgbClr val="0F3049"/>
                </a:solidFill>
                <a:latin typeface="Calibri Light"/>
                <a:cs typeface="Calibri Light"/>
              </a:defRPr>
            </a:lvl1pPr>
            <a:lvl2pPr>
              <a:defRPr b="0" i="0">
                <a:solidFill>
                  <a:srgbClr val="0F3049"/>
                </a:solidFill>
                <a:latin typeface="Calibri Light"/>
                <a:cs typeface="Calibri Light"/>
              </a:defRPr>
            </a:lvl2pPr>
            <a:lvl3pPr>
              <a:defRPr b="0" i="0">
                <a:solidFill>
                  <a:srgbClr val="0F3049"/>
                </a:solidFill>
                <a:latin typeface="Calibri Light"/>
                <a:cs typeface="Calibri Light"/>
              </a:defRPr>
            </a:lvl3pPr>
            <a:lvl4pPr>
              <a:defRPr b="0" i="0">
                <a:solidFill>
                  <a:srgbClr val="0F3049"/>
                </a:solidFill>
                <a:latin typeface="Calibri Light"/>
                <a:cs typeface="Calibri Light"/>
              </a:defRPr>
            </a:lvl4pPr>
            <a:lvl5pPr>
              <a:defRPr b="0" i="0">
                <a:solidFill>
                  <a:srgbClr val="0F3049"/>
                </a:solidFill>
                <a:latin typeface="Calibri Light"/>
                <a:cs typeface="Calibri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D9FD7A4B-98E3-4C02-8E16-00E388BFF142}" type="slidenum">
              <a:rPr lang="en-US" smtClean="0"/>
              <a:t>‹#›</a:t>
            </a:fld>
            <a:endParaRPr lang="en-US"/>
          </a:p>
        </p:txBody>
      </p:sp>
    </p:spTree>
    <p:extLst>
      <p:ext uri="{BB962C8B-B14F-4D97-AF65-F5344CB8AC3E}">
        <p14:creationId xmlns:p14="http://schemas.microsoft.com/office/powerpoint/2010/main" val="2602069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4839"/>
            <a:ext cx="8229600" cy="728390"/>
          </a:xfrm>
        </p:spPr>
        <p:txBody>
          <a:bodyPr>
            <a:normAutofit/>
          </a:bodyPr>
          <a:lstStyle>
            <a:lvl1pPr>
              <a:defRPr sz="4000" b="0" i="0">
                <a:solidFill>
                  <a:srgbClr val="0F3049"/>
                </a:solidFill>
                <a:latin typeface="Century Gothic"/>
                <a:cs typeface="Century Gothic"/>
              </a:defRPr>
            </a:lvl1pPr>
          </a:lstStyle>
          <a:p>
            <a:r>
              <a:rPr lang="en-US"/>
              <a:t>CLICK TO EDIT MASTER TITLE STYLE</a:t>
            </a:r>
          </a:p>
        </p:txBody>
      </p:sp>
      <p:sp>
        <p:nvSpPr>
          <p:cNvPr id="3" name="Content Placeholder 2"/>
          <p:cNvSpPr>
            <a:spLocks noGrp="1"/>
          </p:cNvSpPr>
          <p:nvPr>
            <p:ph idx="1"/>
          </p:nvPr>
        </p:nvSpPr>
        <p:spPr>
          <a:xfrm>
            <a:off x="457200" y="1200151"/>
            <a:ext cx="4004553" cy="3394472"/>
          </a:xfrm>
        </p:spPr>
        <p:txBody>
          <a:bodyPr/>
          <a:lstStyle>
            <a:lvl1pPr>
              <a:defRPr b="0" i="0">
                <a:solidFill>
                  <a:srgbClr val="0F3049"/>
                </a:solidFill>
                <a:latin typeface="Calibri Light"/>
                <a:cs typeface="Calibri Light"/>
              </a:defRPr>
            </a:lvl1pPr>
            <a:lvl2pPr>
              <a:defRPr b="0" i="0">
                <a:solidFill>
                  <a:srgbClr val="0F3049"/>
                </a:solidFill>
                <a:latin typeface="Calibri Light"/>
                <a:cs typeface="Calibri Light"/>
              </a:defRPr>
            </a:lvl2pPr>
            <a:lvl3pPr>
              <a:defRPr b="0" i="0">
                <a:solidFill>
                  <a:srgbClr val="0F3049"/>
                </a:solidFill>
                <a:latin typeface="Calibri Light"/>
                <a:cs typeface="Calibri Light"/>
              </a:defRPr>
            </a:lvl3pPr>
            <a:lvl4pPr>
              <a:defRPr b="0" i="0">
                <a:solidFill>
                  <a:srgbClr val="0F3049"/>
                </a:solidFill>
                <a:latin typeface="Calibri Light"/>
                <a:cs typeface="Calibri Light"/>
              </a:defRPr>
            </a:lvl4pPr>
            <a:lvl5pPr>
              <a:defRPr b="0" i="0">
                <a:solidFill>
                  <a:srgbClr val="0F3049"/>
                </a:solidFill>
                <a:latin typeface="Calibri Light"/>
                <a:cs typeface="Calibri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D9FD7A4B-98E3-4C02-8E16-00E388BFF142}" type="slidenum">
              <a:rPr lang="en-US" smtClean="0"/>
              <a:t>‹#›</a:t>
            </a:fld>
            <a:endParaRPr lang="en-US"/>
          </a:p>
        </p:txBody>
      </p:sp>
      <p:sp>
        <p:nvSpPr>
          <p:cNvPr id="9" name="Content Placeholder 2">
            <a:extLst>
              <a:ext uri="{FF2B5EF4-FFF2-40B4-BE49-F238E27FC236}">
                <a16:creationId xmlns:a16="http://schemas.microsoft.com/office/drawing/2014/main" id="{8C57544C-9C3C-48FA-8F0F-2C9E651B95DA}"/>
              </a:ext>
            </a:extLst>
          </p:cNvPr>
          <p:cNvSpPr>
            <a:spLocks noGrp="1"/>
          </p:cNvSpPr>
          <p:nvPr>
            <p:ph idx="13"/>
          </p:nvPr>
        </p:nvSpPr>
        <p:spPr>
          <a:xfrm>
            <a:off x="4682247" y="1200151"/>
            <a:ext cx="4004553" cy="3394472"/>
          </a:xfrm>
        </p:spPr>
        <p:txBody>
          <a:bodyPr/>
          <a:lstStyle>
            <a:lvl1pPr>
              <a:defRPr b="0" i="0">
                <a:solidFill>
                  <a:srgbClr val="0F3049"/>
                </a:solidFill>
                <a:latin typeface="Calibri Light"/>
                <a:cs typeface="Calibri Light"/>
              </a:defRPr>
            </a:lvl1pPr>
            <a:lvl2pPr>
              <a:defRPr b="0" i="0">
                <a:solidFill>
                  <a:srgbClr val="0F3049"/>
                </a:solidFill>
                <a:latin typeface="Calibri Light"/>
                <a:cs typeface="Calibri Light"/>
              </a:defRPr>
            </a:lvl2pPr>
            <a:lvl3pPr>
              <a:defRPr b="0" i="0">
                <a:solidFill>
                  <a:srgbClr val="0F3049"/>
                </a:solidFill>
                <a:latin typeface="Calibri Light"/>
                <a:cs typeface="Calibri Light"/>
              </a:defRPr>
            </a:lvl3pPr>
            <a:lvl4pPr>
              <a:defRPr b="0" i="0">
                <a:solidFill>
                  <a:srgbClr val="0F3049"/>
                </a:solidFill>
                <a:latin typeface="Calibri Light"/>
                <a:cs typeface="Calibri Light"/>
              </a:defRPr>
            </a:lvl4pPr>
            <a:lvl5pPr>
              <a:defRPr b="0" i="0">
                <a:solidFill>
                  <a:srgbClr val="0F3049"/>
                </a:solidFill>
                <a:latin typeface="Calibri Light"/>
                <a:cs typeface="Calibri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947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081" y="2128089"/>
            <a:ext cx="8226831" cy="562724"/>
          </a:xfrm>
        </p:spPr>
        <p:txBody>
          <a:bodyPr anchor="t"/>
          <a:lstStyle>
            <a:lvl1pPr algn="ctr">
              <a:defRPr sz="4000" b="0" cap="all">
                <a:solidFill>
                  <a:srgbClr val="0F3049"/>
                </a:solidFill>
                <a:latin typeface="Century Gothic"/>
                <a:cs typeface="Century Gothic"/>
              </a:defRPr>
            </a:lvl1pPr>
          </a:lstStyle>
          <a:p>
            <a:r>
              <a:rPr lang="en-US"/>
              <a:t>Click to edit Master title style</a:t>
            </a:r>
          </a:p>
        </p:txBody>
      </p:sp>
      <p:sp>
        <p:nvSpPr>
          <p:cNvPr id="3" name="Text Placeholder 2"/>
          <p:cNvSpPr>
            <a:spLocks noGrp="1"/>
          </p:cNvSpPr>
          <p:nvPr>
            <p:ph type="body" idx="1"/>
          </p:nvPr>
        </p:nvSpPr>
        <p:spPr>
          <a:xfrm>
            <a:off x="722313" y="2805208"/>
            <a:ext cx="7772400" cy="230667"/>
          </a:xfrm>
        </p:spPr>
        <p:txBody>
          <a:bodyPr anchor="b"/>
          <a:lstStyle>
            <a:lvl1pPr marL="0" indent="0" algn="ctr">
              <a:buNone/>
              <a:defRPr sz="2000" b="0" i="0">
                <a:solidFill>
                  <a:srgbClr val="235785"/>
                </a:solidFill>
                <a:latin typeface="Calibri Light"/>
                <a:cs typeface="Calibri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D9FD7A4B-98E3-4C02-8E16-00E388BFF142}" type="slidenum">
              <a:rPr lang="en-US" smtClean="0"/>
              <a:t>‹#›</a:t>
            </a:fld>
            <a:endParaRPr lang="en-US"/>
          </a:p>
        </p:txBody>
      </p:sp>
    </p:spTree>
    <p:extLst>
      <p:ext uri="{BB962C8B-B14F-4D97-AF65-F5344CB8AC3E}">
        <p14:creationId xmlns:p14="http://schemas.microsoft.com/office/powerpoint/2010/main" val="2066869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2516"/>
            <a:ext cx="8229600" cy="750712"/>
          </a:xfrm>
        </p:spPr>
        <p:txBody>
          <a:bodyPr>
            <a:normAutofit/>
          </a:bodyPr>
          <a:lstStyle>
            <a:lvl1pPr algn="l">
              <a:defRPr sz="4000" b="0" i="0">
                <a:solidFill>
                  <a:srgbClr val="0F3049"/>
                </a:solidFill>
                <a:latin typeface="Century Gothic"/>
                <a:cs typeface="Century Gothic"/>
              </a:defRPr>
            </a:lvl1pPr>
          </a:lstStyle>
          <a:p>
            <a:r>
              <a:rPr lang="en-US"/>
              <a:t>CLICK TO EDIT MASTER TITLE STYLE</a:t>
            </a:r>
          </a:p>
        </p:txBody>
      </p:sp>
      <p:sp>
        <p:nvSpPr>
          <p:cNvPr id="3" name="Content Placeholder 2"/>
          <p:cNvSpPr>
            <a:spLocks noGrp="1"/>
          </p:cNvSpPr>
          <p:nvPr>
            <p:ph sz="half" idx="1"/>
          </p:nvPr>
        </p:nvSpPr>
        <p:spPr>
          <a:xfrm>
            <a:off x="457200" y="1200151"/>
            <a:ext cx="4407408" cy="3394472"/>
          </a:xfrm>
        </p:spPr>
        <p:txBody>
          <a:bodyPr/>
          <a:lstStyle>
            <a:lvl1pPr>
              <a:defRPr sz="2800" b="0" i="0">
                <a:solidFill>
                  <a:srgbClr val="0F3049"/>
                </a:solidFill>
                <a:latin typeface="Calibri Light"/>
                <a:cs typeface="Calibri Light"/>
              </a:defRPr>
            </a:lvl1pPr>
            <a:lvl2pPr>
              <a:defRPr sz="2400" b="0" i="0">
                <a:solidFill>
                  <a:srgbClr val="0F3049"/>
                </a:solidFill>
                <a:latin typeface="Calibri Light"/>
                <a:cs typeface="Calibri Light"/>
              </a:defRPr>
            </a:lvl2pPr>
            <a:lvl3pPr>
              <a:defRPr sz="2000" b="0" i="0">
                <a:solidFill>
                  <a:srgbClr val="0F3049"/>
                </a:solidFill>
                <a:latin typeface="Calibri Light"/>
                <a:cs typeface="Calibri Light"/>
              </a:defRPr>
            </a:lvl3pPr>
            <a:lvl4pPr>
              <a:defRPr sz="1800" b="0" i="0">
                <a:solidFill>
                  <a:srgbClr val="0F3049"/>
                </a:solidFill>
                <a:latin typeface="Calibri Light"/>
                <a:cs typeface="Calibri Light"/>
              </a:defRPr>
            </a:lvl4pPr>
            <a:lvl5pPr>
              <a:defRPr sz="1800" b="0" i="0">
                <a:solidFill>
                  <a:srgbClr val="0F3049"/>
                </a:solidFill>
                <a:latin typeface="Calibri Light"/>
                <a:cs typeface="Calibri Light"/>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5449824" y="1570024"/>
            <a:ext cx="3236976" cy="2254583"/>
          </a:xfrm>
        </p:spPr>
        <p:txBody>
          <a:bodyPr anchor="ctr">
            <a:normAutofit/>
          </a:bodyPr>
          <a:lstStyle>
            <a:lvl1pPr marL="0" indent="0">
              <a:buNone/>
              <a:defRPr sz="2400">
                <a:solidFill>
                  <a:schemeClr val="bg1"/>
                </a:solidFill>
                <a:latin typeface="Century Gothic"/>
                <a:cs typeface="Century Gothic"/>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FACT, STAT, OR QUOTE HERE LOOKS LIKE THIS.</a:t>
            </a:r>
          </a:p>
        </p:txBody>
      </p:sp>
      <p:sp>
        <p:nvSpPr>
          <p:cNvPr id="6"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D9FD7A4B-98E3-4C02-8E16-00E388BFF142}" type="slidenum">
              <a:rPr lang="en-US" smtClean="0"/>
              <a:t>‹#›</a:t>
            </a:fld>
            <a:endParaRPr lang="en-US"/>
          </a:p>
        </p:txBody>
      </p:sp>
    </p:spTree>
    <p:extLst>
      <p:ext uri="{BB962C8B-B14F-4D97-AF65-F5344CB8AC3E}">
        <p14:creationId xmlns:p14="http://schemas.microsoft.com/office/powerpoint/2010/main" val="2233287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D9FD7A4B-98E3-4C02-8E16-00E388BFF142}" type="slidenum">
              <a:rPr lang="en-US" smtClean="0"/>
              <a:t>‹#›</a:t>
            </a:fld>
            <a:endParaRPr lang="en-US"/>
          </a:p>
        </p:txBody>
      </p:sp>
    </p:spTree>
    <p:extLst>
      <p:ext uri="{BB962C8B-B14F-4D97-AF65-F5344CB8AC3E}">
        <p14:creationId xmlns:p14="http://schemas.microsoft.com/office/powerpoint/2010/main" val="1855441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BC9673-CCA7-41C1-A4F6-56411CB2DAAF}" type="datetimeFigureOut">
              <a:rPr lang="en-US" smtClean="0"/>
              <a:t>4/12/2018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FD7A4B-98E3-4C02-8E16-00E388BFF142}" type="slidenum">
              <a:rPr lang="en-US" smtClean="0"/>
              <a:t>‹#›</a:t>
            </a:fld>
            <a:endParaRPr lang="en-US"/>
          </a:p>
        </p:txBody>
      </p:sp>
    </p:spTree>
    <p:extLst>
      <p:ext uri="{BB962C8B-B14F-4D97-AF65-F5344CB8AC3E}">
        <p14:creationId xmlns:p14="http://schemas.microsoft.com/office/powerpoint/2010/main" val="2742604531"/>
      </p:ext>
    </p:extLst>
  </p:cSld>
  <p:clrMap bg1="lt1" tx1="dk1" bg2="lt2" tx2="dk2" accent1="accent1" accent2="accent2" accent3="accent3" accent4="accent4" accent5="accent5" accent6="accent6" hlink="hlink" folHlink="folHlink"/>
  <p:sldLayoutIdLst>
    <p:sldLayoutId id="2147483684" r:id="rId1"/>
    <p:sldLayoutId id="2147483690" r:id="rId2"/>
    <p:sldLayoutId id="2147483691" r:id="rId3"/>
    <p:sldLayoutId id="2147483686" r:id="rId4"/>
    <p:sldLayoutId id="2147483687" r:id="rId5"/>
    <p:sldLayoutId id="214748368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A6B58-AD68-664E-A861-C81AEB858F55}"/>
              </a:ext>
            </a:extLst>
          </p:cNvPr>
          <p:cNvSpPr>
            <a:spLocks noGrp="1"/>
          </p:cNvSpPr>
          <p:nvPr>
            <p:ph type="ctrTitle"/>
          </p:nvPr>
        </p:nvSpPr>
        <p:spPr>
          <a:xfrm>
            <a:off x="69273" y="2477809"/>
            <a:ext cx="7536872" cy="1699336"/>
          </a:xfrm>
        </p:spPr>
        <p:txBody>
          <a:bodyPr>
            <a:normAutofit/>
          </a:bodyPr>
          <a:lstStyle/>
          <a:p>
            <a:r>
              <a:rPr lang="en-US" sz="3600" dirty="0"/>
              <a:t>Risk Assessment = Risky Business</a:t>
            </a:r>
          </a:p>
        </p:txBody>
      </p:sp>
    </p:spTree>
    <p:extLst>
      <p:ext uri="{BB962C8B-B14F-4D97-AF65-F5344CB8AC3E}">
        <p14:creationId xmlns:p14="http://schemas.microsoft.com/office/powerpoint/2010/main" val="64816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5EAEEE-1F52-47C3-98AF-808279859DD7}"/>
              </a:ext>
            </a:extLst>
          </p:cNvPr>
          <p:cNvSpPr>
            <a:spLocks noGrp="1"/>
          </p:cNvSpPr>
          <p:nvPr>
            <p:ph type="title"/>
          </p:nvPr>
        </p:nvSpPr>
        <p:spPr/>
        <p:txBody>
          <a:bodyPr>
            <a:normAutofit/>
          </a:bodyPr>
          <a:lstStyle/>
          <a:p>
            <a:r>
              <a:rPr lang="en-US" dirty="0"/>
              <a:t>Our Risk Assessment Process</a:t>
            </a:r>
          </a:p>
        </p:txBody>
      </p:sp>
      <p:sp>
        <p:nvSpPr>
          <p:cNvPr id="6" name="Content Placeholder 5">
            <a:extLst>
              <a:ext uri="{FF2B5EF4-FFF2-40B4-BE49-F238E27FC236}">
                <a16:creationId xmlns:a16="http://schemas.microsoft.com/office/drawing/2014/main" id="{7CED0B88-0CDA-484F-A554-85FE45566B19}"/>
              </a:ext>
            </a:extLst>
          </p:cNvPr>
          <p:cNvSpPr>
            <a:spLocks noGrp="1"/>
          </p:cNvSpPr>
          <p:nvPr>
            <p:ph idx="1"/>
          </p:nvPr>
        </p:nvSpPr>
        <p:spPr/>
        <p:txBody>
          <a:bodyPr>
            <a:normAutofit fontScale="92500" lnSpcReduction="10000"/>
          </a:bodyPr>
          <a:lstStyle/>
          <a:p>
            <a:r>
              <a:rPr lang="en-US" dirty="0"/>
              <a:t>Based on Known Frameworks (PCI requirement)</a:t>
            </a:r>
          </a:p>
          <a:p>
            <a:pPr lvl="1"/>
            <a:r>
              <a:rPr lang="en-US" dirty="0"/>
              <a:t>NIST 800-30</a:t>
            </a:r>
          </a:p>
          <a:p>
            <a:pPr lvl="1"/>
            <a:r>
              <a:rPr lang="en-US" dirty="0"/>
              <a:t>OCTAVE Allegro</a:t>
            </a:r>
          </a:p>
          <a:p>
            <a:r>
              <a:rPr lang="en-US" dirty="0"/>
              <a:t>Utilize Universal Data</a:t>
            </a:r>
          </a:p>
          <a:p>
            <a:pPr lvl="1"/>
            <a:r>
              <a:rPr lang="en-US" dirty="0"/>
              <a:t>Threats and Vulnerabilities are fed by MITRE, OWASP</a:t>
            </a:r>
          </a:p>
          <a:p>
            <a:pPr lvl="1"/>
            <a:r>
              <a:rPr lang="en-US" dirty="0"/>
              <a:t>Controls map to frameworks (NIST 800-53, CIS Top 20)</a:t>
            </a:r>
          </a:p>
          <a:p>
            <a:pPr lvl="1"/>
            <a:r>
              <a:rPr lang="en-US" dirty="0"/>
              <a:t>Threats, Controls, and Vulnerabilities are Universal</a:t>
            </a:r>
          </a:p>
        </p:txBody>
      </p:sp>
    </p:spTree>
    <p:extLst>
      <p:ext uri="{BB962C8B-B14F-4D97-AF65-F5344CB8AC3E}">
        <p14:creationId xmlns:p14="http://schemas.microsoft.com/office/powerpoint/2010/main" val="3872421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30D6C-E982-4F6E-BC51-3F9E0140E7CF}"/>
              </a:ext>
            </a:extLst>
          </p:cNvPr>
          <p:cNvSpPr>
            <a:spLocks noGrp="1"/>
          </p:cNvSpPr>
          <p:nvPr>
            <p:ph type="title"/>
          </p:nvPr>
        </p:nvSpPr>
        <p:spPr/>
        <p:txBody>
          <a:bodyPr>
            <a:normAutofit fontScale="90000"/>
          </a:bodyPr>
          <a:lstStyle/>
          <a:p>
            <a:r>
              <a:rPr lang="en-US" dirty="0"/>
              <a:t>SynerComm Risk Assessment App</a:t>
            </a:r>
          </a:p>
        </p:txBody>
      </p:sp>
      <p:sp>
        <p:nvSpPr>
          <p:cNvPr id="3" name="Content Placeholder 2">
            <a:extLst>
              <a:ext uri="{FF2B5EF4-FFF2-40B4-BE49-F238E27FC236}">
                <a16:creationId xmlns:a16="http://schemas.microsoft.com/office/drawing/2014/main" id="{598D0D1E-09C0-44C1-9AEB-58C673C42C63}"/>
              </a:ext>
            </a:extLst>
          </p:cNvPr>
          <p:cNvSpPr>
            <a:spLocks noGrp="1"/>
          </p:cNvSpPr>
          <p:nvPr>
            <p:ph idx="1"/>
          </p:nvPr>
        </p:nvSpPr>
        <p:spPr/>
        <p:txBody>
          <a:bodyPr/>
          <a:lstStyle/>
          <a:p>
            <a:r>
              <a:rPr lang="en-US" dirty="0"/>
              <a:t>Single Page App </a:t>
            </a:r>
          </a:p>
          <a:p>
            <a:r>
              <a:rPr lang="en-US" dirty="0"/>
              <a:t>Universal Data Included </a:t>
            </a:r>
          </a:p>
          <a:p>
            <a:r>
              <a:rPr lang="en-US" dirty="0"/>
              <a:t>Two phases</a:t>
            </a:r>
          </a:p>
          <a:p>
            <a:pPr lvl="1"/>
            <a:r>
              <a:rPr lang="en-US" dirty="0"/>
              <a:t>Phase 1: SynerComm Audit Tool</a:t>
            </a:r>
          </a:p>
          <a:p>
            <a:pPr lvl="1"/>
            <a:r>
              <a:rPr lang="en-US" dirty="0"/>
              <a:t>Phase 2: Self-hosted</a:t>
            </a:r>
          </a:p>
        </p:txBody>
      </p:sp>
    </p:spTree>
    <p:extLst>
      <p:ext uri="{BB962C8B-B14F-4D97-AF65-F5344CB8AC3E}">
        <p14:creationId xmlns:p14="http://schemas.microsoft.com/office/powerpoint/2010/main" val="3710982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C82B0-1E69-4370-8108-90B1F56B2E6A}"/>
              </a:ext>
            </a:extLst>
          </p:cNvPr>
          <p:cNvSpPr>
            <a:spLocks noGrp="1"/>
          </p:cNvSpPr>
          <p:nvPr>
            <p:ph type="title"/>
          </p:nvPr>
        </p:nvSpPr>
        <p:spPr/>
        <p:txBody>
          <a:bodyPr>
            <a:noAutofit/>
          </a:bodyPr>
          <a:lstStyle/>
          <a:p>
            <a:r>
              <a:rPr lang="en-US" sz="2800" dirty="0"/>
              <a:t>SynerComm Risk Assessment Methodology</a:t>
            </a:r>
          </a:p>
        </p:txBody>
      </p:sp>
      <p:sp>
        <p:nvSpPr>
          <p:cNvPr id="4" name="Content Placeholder 2">
            <a:extLst>
              <a:ext uri="{FF2B5EF4-FFF2-40B4-BE49-F238E27FC236}">
                <a16:creationId xmlns:a16="http://schemas.microsoft.com/office/drawing/2014/main" id="{5737BB6E-5D4B-413C-9084-960B6AD5E56A}"/>
              </a:ext>
            </a:extLst>
          </p:cNvPr>
          <p:cNvSpPr>
            <a:spLocks noGrp="1"/>
          </p:cNvSpPr>
          <p:nvPr>
            <p:ph idx="1"/>
          </p:nvPr>
        </p:nvSpPr>
        <p:spPr>
          <a:xfrm>
            <a:off x="193559" y="1200151"/>
            <a:ext cx="8770231" cy="3394472"/>
          </a:xfrm>
        </p:spPr>
        <p:txBody>
          <a:bodyPr>
            <a:normAutofit/>
          </a:bodyPr>
          <a:lstStyle/>
          <a:p>
            <a:r>
              <a:rPr lang="en-US" sz="2400" dirty="0"/>
              <a:t>Step 1: Establish Ranking Criteria</a:t>
            </a:r>
          </a:p>
          <a:p>
            <a:r>
              <a:rPr lang="en-US" sz="2400" dirty="0"/>
              <a:t>Step 2: Determine Risk Assessment Scope</a:t>
            </a:r>
          </a:p>
          <a:p>
            <a:r>
              <a:rPr lang="en-US" sz="2400" dirty="0"/>
              <a:t>Step 3: Identify Relevant Threats, Vulnerabilities, and Controls</a:t>
            </a:r>
          </a:p>
          <a:p>
            <a:r>
              <a:rPr lang="en-US" sz="2400" dirty="0"/>
              <a:t>Step 4: Determine Initial Impact and Initial Risk Scores</a:t>
            </a:r>
          </a:p>
          <a:p>
            <a:r>
              <a:rPr lang="en-US" sz="2400" dirty="0"/>
              <a:t>Step 5: Evaluate Control Effectiveness</a:t>
            </a:r>
          </a:p>
          <a:p>
            <a:r>
              <a:rPr lang="en-US" sz="2400" dirty="0"/>
              <a:t>Step 6: Perform System and Zone Risk Assessment</a:t>
            </a:r>
          </a:p>
          <a:p>
            <a:r>
              <a:rPr lang="en-US" sz="2400" dirty="0"/>
              <a:t>Step 7: Report on Risk</a:t>
            </a:r>
          </a:p>
        </p:txBody>
      </p:sp>
    </p:spTree>
    <p:extLst>
      <p:ext uri="{BB962C8B-B14F-4D97-AF65-F5344CB8AC3E}">
        <p14:creationId xmlns:p14="http://schemas.microsoft.com/office/powerpoint/2010/main" val="4106090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48237-1F90-405E-BB45-0D7F23747EE0}"/>
              </a:ext>
            </a:extLst>
          </p:cNvPr>
          <p:cNvSpPr>
            <a:spLocks noGrp="1"/>
          </p:cNvSpPr>
          <p:nvPr>
            <p:ph type="title"/>
          </p:nvPr>
        </p:nvSpPr>
        <p:spPr/>
        <p:txBody>
          <a:bodyPr/>
          <a:lstStyle/>
          <a:p>
            <a:r>
              <a:rPr lang="en-US" dirty="0"/>
              <a:t>Step 1: Establish Ranking Criteria</a:t>
            </a:r>
          </a:p>
        </p:txBody>
      </p:sp>
      <p:sp>
        <p:nvSpPr>
          <p:cNvPr id="3" name="Content Placeholder 2">
            <a:extLst>
              <a:ext uri="{FF2B5EF4-FFF2-40B4-BE49-F238E27FC236}">
                <a16:creationId xmlns:a16="http://schemas.microsoft.com/office/drawing/2014/main" id="{3A5310B5-11CA-407C-883B-4BF1B201CE6A}"/>
              </a:ext>
            </a:extLst>
          </p:cNvPr>
          <p:cNvSpPr>
            <a:spLocks noGrp="1"/>
          </p:cNvSpPr>
          <p:nvPr>
            <p:ph idx="1"/>
          </p:nvPr>
        </p:nvSpPr>
        <p:spPr/>
        <p:txBody>
          <a:bodyPr>
            <a:normAutofit fontScale="70000" lnSpcReduction="20000"/>
          </a:bodyPr>
          <a:lstStyle/>
          <a:p>
            <a:r>
              <a:rPr lang="en-US" dirty="0"/>
              <a:t>Consider commonly-used data types:</a:t>
            </a:r>
          </a:p>
          <a:p>
            <a:pPr lvl="1"/>
            <a:r>
              <a:rPr lang="en-US" dirty="0"/>
              <a:t>ePHI</a:t>
            </a:r>
          </a:p>
          <a:p>
            <a:pPr lvl="1"/>
            <a:r>
              <a:rPr lang="en-US" dirty="0"/>
              <a:t>cardholder data (CHD/PCI) </a:t>
            </a:r>
          </a:p>
          <a:p>
            <a:pPr lvl="1"/>
            <a:r>
              <a:rPr lang="en-US" dirty="0"/>
              <a:t>PII</a:t>
            </a:r>
          </a:p>
          <a:p>
            <a:pPr lvl="1"/>
            <a:r>
              <a:rPr lang="en-US" dirty="0"/>
              <a:t>financial data</a:t>
            </a:r>
          </a:p>
          <a:p>
            <a:pPr lvl="1"/>
            <a:r>
              <a:rPr lang="en-US" dirty="0"/>
              <a:t>IP</a:t>
            </a:r>
          </a:p>
          <a:p>
            <a:r>
              <a:rPr lang="en-US" dirty="0"/>
              <a:t>Data types may also include qualities:</a:t>
            </a:r>
          </a:p>
          <a:p>
            <a:pPr lvl="1"/>
            <a:r>
              <a:rPr lang="en-US" dirty="0"/>
              <a:t>single-point of failure</a:t>
            </a:r>
          </a:p>
          <a:p>
            <a:pPr lvl="1"/>
            <a:r>
              <a:rPr lang="en-US" dirty="0"/>
              <a:t>large data store</a:t>
            </a:r>
          </a:p>
          <a:p>
            <a:pPr lvl="1"/>
            <a:r>
              <a:rPr lang="en-US" dirty="0"/>
              <a:t>mobile data</a:t>
            </a:r>
          </a:p>
        </p:txBody>
      </p:sp>
    </p:spTree>
    <p:extLst>
      <p:ext uri="{BB962C8B-B14F-4D97-AF65-F5344CB8AC3E}">
        <p14:creationId xmlns:p14="http://schemas.microsoft.com/office/powerpoint/2010/main" val="2039082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1192-E908-47C0-8607-55A556EFBD56}"/>
              </a:ext>
            </a:extLst>
          </p:cNvPr>
          <p:cNvSpPr>
            <a:spLocks noGrp="1"/>
          </p:cNvSpPr>
          <p:nvPr>
            <p:ph type="title"/>
          </p:nvPr>
        </p:nvSpPr>
        <p:spPr/>
        <p:txBody>
          <a:bodyPr>
            <a:noAutofit/>
          </a:bodyPr>
          <a:lstStyle/>
          <a:p>
            <a:r>
              <a:rPr lang="en-US" sz="3200" dirty="0"/>
              <a:t>Step 2: Determine Risk Assessment Scope</a:t>
            </a:r>
          </a:p>
        </p:txBody>
      </p:sp>
      <p:sp>
        <p:nvSpPr>
          <p:cNvPr id="3" name="Content Placeholder 2">
            <a:extLst>
              <a:ext uri="{FF2B5EF4-FFF2-40B4-BE49-F238E27FC236}">
                <a16:creationId xmlns:a16="http://schemas.microsoft.com/office/drawing/2014/main" id="{2133A60F-07E6-4A6C-A8D1-9A6E10A26F9B}"/>
              </a:ext>
            </a:extLst>
          </p:cNvPr>
          <p:cNvSpPr>
            <a:spLocks noGrp="1"/>
          </p:cNvSpPr>
          <p:nvPr>
            <p:ph idx="1"/>
          </p:nvPr>
        </p:nvSpPr>
        <p:spPr/>
        <p:txBody>
          <a:bodyPr>
            <a:normAutofit fontScale="70000" lnSpcReduction="20000"/>
          </a:bodyPr>
          <a:lstStyle/>
          <a:p>
            <a:r>
              <a:rPr lang="en-US" dirty="0"/>
              <a:t>As we set scope, SynerComm will work with the client to collect three fundamental characteristics for each asset:</a:t>
            </a:r>
          </a:p>
          <a:p>
            <a:pPr lvl="1"/>
            <a:r>
              <a:rPr lang="en-US" dirty="0"/>
              <a:t>Asset role</a:t>
            </a:r>
          </a:p>
          <a:p>
            <a:pPr lvl="2"/>
            <a:r>
              <a:rPr lang="en-US" dirty="0"/>
              <a:t>Web server</a:t>
            </a:r>
          </a:p>
          <a:p>
            <a:pPr lvl="2"/>
            <a:r>
              <a:rPr lang="en-US" dirty="0"/>
              <a:t>Database server</a:t>
            </a:r>
          </a:p>
          <a:p>
            <a:pPr lvl="2"/>
            <a:r>
              <a:rPr lang="en-US" dirty="0"/>
              <a:t>Application server</a:t>
            </a:r>
          </a:p>
          <a:p>
            <a:pPr lvl="2"/>
            <a:r>
              <a:rPr lang="en-US" dirty="0"/>
              <a:t>Firewall </a:t>
            </a:r>
          </a:p>
          <a:p>
            <a:pPr lvl="2"/>
            <a:r>
              <a:rPr lang="en-US" dirty="0"/>
              <a:t>Removable media</a:t>
            </a:r>
          </a:p>
          <a:p>
            <a:pPr lvl="1"/>
            <a:r>
              <a:rPr lang="en-US" dirty="0"/>
              <a:t>Data type</a:t>
            </a:r>
          </a:p>
          <a:p>
            <a:pPr lvl="1"/>
            <a:r>
              <a:rPr lang="en-US" dirty="0"/>
              <a:t>System and zone association</a:t>
            </a:r>
          </a:p>
          <a:p>
            <a:pPr lvl="2"/>
            <a:r>
              <a:rPr lang="en-US" dirty="0"/>
              <a:t>Grouping of assets based on common data type and/or business purpose</a:t>
            </a:r>
          </a:p>
        </p:txBody>
      </p:sp>
    </p:spTree>
    <p:extLst>
      <p:ext uri="{BB962C8B-B14F-4D97-AF65-F5344CB8AC3E}">
        <p14:creationId xmlns:p14="http://schemas.microsoft.com/office/powerpoint/2010/main" val="1641720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2644E-D3CF-4199-8B2F-6A3476A9997B}"/>
              </a:ext>
            </a:extLst>
          </p:cNvPr>
          <p:cNvSpPr>
            <a:spLocks noGrp="1"/>
          </p:cNvSpPr>
          <p:nvPr>
            <p:ph type="title"/>
          </p:nvPr>
        </p:nvSpPr>
        <p:spPr>
          <a:xfrm>
            <a:off x="146837" y="334839"/>
            <a:ext cx="8863673" cy="728390"/>
          </a:xfrm>
        </p:spPr>
        <p:txBody>
          <a:bodyPr>
            <a:noAutofit/>
          </a:bodyPr>
          <a:lstStyle/>
          <a:p>
            <a:r>
              <a:rPr lang="en-US" sz="3200" dirty="0"/>
              <a:t>Step 3: Identify Relevant Threats, Vulnerabilities, and Controls</a:t>
            </a:r>
          </a:p>
        </p:txBody>
      </p:sp>
      <p:sp>
        <p:nvSpPr>
          <p:cNvPr id="3" name="Content Placeholder 2">
            <a:extLst>
              <a:ext uri="{FF2B5EF4-FFF2-40B4-BE49-F238E27FC236}">
                <a16:creationId xmlns:a16="http://schemas.microsoft.com/office/drawing/2014/main" id="{17349F7B-0F77-4736-9782-88624234354D}"/>
              </a:ext>
            </a:extLst>
          </p:cNvPr>
          <p:cNvSpPr>
            <a:spLocks noGrp="1"/>
          </p:cNvSpPr>
          <p:nvPr>
            <p:ph idx="1"/>
          </p:nvPr>
        </p:nvSpPr>
        <p:spPr/>
        <p:txBody>
          <a:bodyPr>
            <a:normAutofit fontScale="70000" lnSpcReduction="20000"/>
          </a:bodyPr>
          <a:lstStyle/>
          <a:p>
            <a:r>
              <a:rPr lang="en-US" dirty="0"/>
              <a:t>SynerComm will leverage common threat information:</a:t>
            </a:r>
          </a:p>
          <a:p>
            <a:pPr lvl="1"/>
            <a:r>
              <a:rPr lang="en-US" dirty="0"/>
              <a:t>MITRE Corporation (MITRE) Adversarial Tactics, Techniques, and Common Knowledge (ATT&amp;CK™) model </a:t>
            </a:r>
          </a:p>
          <a:p>
            <a:pPr lvl="1"/>
            <a:r>
              <a:rPr lang="en-US" dirty="0"/>
              <a:t>Other threat events, such as non-adversarial threats</a:t>
            </a:r>
          </a:p>
          <a:p>
            <a:r>
              <a:rPr lang="en-US" dirty="0"/>
              <a:t>SynerComm will evaluate vulnerabilities:</a:t>
            </a:r>
          </a:p>
          <a:p>
            <a:pPr lvl="1"/>
            <a:r>
              <a:rPr lang="en-US" dirty="0"/>
              <a:t>NIST National Vulnerability Database (NVD) Common Weakness Enumeration (CWE)</a:t>
            </a:r>
          </a:p>
          <a:p>
            <a:pPr lvl="1"/>
            <a:r>
              <a:rPr lang="en-US" dirty="0"/>
              <a:t>Open Web Application Security Project (OWASP) Top 10</a:t>
            </a:r>
          </a:p>
          <a:p>
            <a:r>
              <a:rPr lang="en-US" dirty="0"/>
              <a:t>SynerComm will identify control types to mitigate threat events:</a:t>
            </a:r>
          </a:p>
          <a:p>
            <a:pPr lvl="1"/>
            <a:r>
              <a:rPr lang="en-US" dirty="0"/>
              <a:t>Center for Internet Security (CIS) Top 20 Critical Security Controls (CSC)</a:t>
            </a:r>
          </a:p>
          <a:p>
            <a:endParaRPr lang="en-US" dirty="0"/>
          </a:p>
        </p:txBody>
      </p:sp>
    </p:spTree>
    <p:extLst>
      <p:ext uri="{BB962C8B-B14F-4D97-AF65-F5344CB8AC3E}">
        <p14:creationId xmlns:p14="http://schemas.microsoft.com/office/powerpoint/2010/main" val="3030463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7B8E-8CA6-4F40-B4C4-DC6B71A895A5}"/>
              </a:ext>
            </a:extLst>
          </p:cNvPr>
          <p:cNvSpPr>
            <a:spLocks noGrp="1"/>
          </p:cNvSpPr>
          <p:nvPr>
            <p:ph type="title"/>
          </p:nvPr>
        </p:nvSpPr>
        <p:spPr/>
        <p:txBody>
          <a:bodyPr>
            <a:normAutofit fontScale="90000"/>
          </a:bodyPr>
          <a:lstStyle/>
          <a:p>
            <a:r>
              <a:rPr lang="en-US" dirty="0"/>
              <a:t>Step 4: Determine Initial Impact and Initial Risk Scores</a:t>
            </a:r>
          </a:p>
        </p:txBody>
      </p:sp>
      <p:sp>
        <p:nvSpPr>
          <p:cNvPr id="3" name="Content Placeholder 2">
            <a:extLst>
              <a:ext uri="{FF2B5EF4-FFF2-40B4-BE49-F238E27FC236}">
                <a16:creationId xmlns:a16="http://schemas.microsoft.com/office/drawing/2014/main" id="{019BCD9D-964D-4A75-835E-0C846E5A5A35}"/>
              </a:ext>
            </a:extLst>
          </p:cNvPr>
          <p:cNvSpPr>
            <a:spLocks noGrp="1"/>
          </p:cNvSpPr>
          <p:nvPr>
            <p:ph idx="1"/>
          </p:nvPr>
        </p:nvSpPr>
        <p:spPr/>
        <p:txBody>
          <a:bodyPr>
            <a:normAutofit fontScale="85000" lnSpcReduction="10000"/>
          </a:bodyPr>
          <a:lstStyle/>
          <a:p>
            <a:r>
              <a:rPr lang="en-US" dirty="0"/>
              <a:t>SynerComm assigns relevant threats, vulnerabilities, and control types based on asset role.</a:t>
            </a:r>
          </a:p>
          <a:p>
            <a:r>
              <a:rPr lang="en-US" dirty="0"/>
              <a:t>The initial impact for a system or zone is the sum of the asset impact values for all assigned assets. </a:t>
            </a:r>
          </a:p>
          <a:p>
            <a:r>
              <a:rPr lang="en-US" dirty="0"/>
              <a:t>SynerComm then uses the mean initial impact score of all systems as a baseline risk score for all systems in the risk assessment. The mean impact score becomes the highest risk threshold for risk values. </a:t>
            </a:r>
          </a:p>
          <a:p>
            <a:endParaRPr lang="en-US" dirty="0"/>
          </a:p>
        </p:txBody>
      </p:sp>
    </p:spTree>
    <p:extLst>
      <p:ext uri="{BB962C8B-B14F-4D97-AF65-F5344CB8AC3E}">
        <p14:creationId xmlns:p14="http://schemas.microsoft.com/office/powerpoint/2010/main" val="1862177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D4D6-049C-410B-AB54-9B3EE05CC393}"/>
              </a:ext>
            </a:extLst>
          </p:cNvPr>
          <p:cNvSpPr>
            <a:spLocks noGrp="1"/>
          </p:cNvSpPr>
          <p:nvPr>
            <p:ph type="title"/>
          </p:nvPr>
        </p:nvSpPr>
        <p:spPr>
          <a:xfrm>
            <a:off x="287001" y="334839"/>
            <a:ext cx="8623393" cy="728390"/>
          </a:xfrm>
        </p:spPr>
        <p:txBody>
          <a:bodyPr>
            <a:normAutofit fontScale="90000"/>
          </a:bodyPr>
          <a:lstStyle/>
          <a:p>
            <a:r>
              <a:rPr lang="en-US" dirty="0"/>
              <a:t>Step 5: Evaluate Control Effectiveness</a:t>
            </a:r>
          </a:p>
        </p:txBody>
      </p:sp>
      <p:sp>
        <p:nvSpPr>
          <p:cNvPr id="3" name="Content Placeholder 2">
            <a:extLst>
              <a:ext uri="{FF2B5EF4-FFF2-40B4-BE49-F238E27FC236}">
                <a16:creationId xmlns:a16="http://schemas.microsoft.com/office/drawing/2014/main" id="{3CD52CB9-26DA-4643-949F-C26FDA754D10}"/>
              </a:ext>
            </a:extLst>
          </p:cNvPr>
          <p:cNvSpPr>
            <a:spLocks noGrp="1"/>
          </p:cNvSpPr>
          <p:nvPr>
            <p:ph idx="1"/>
          </p:nvPr>
        </p:nvSpPr>
        <p:spPr/>
        <p:txBody>
          <a:bodyPr>
            <a:normAutofit fontScale="77500" lnSpcReduction="20000"/>
          </a:bodyPr>
          <a:lstStyle/>
          <a:p>
            <a:r>
              <a:rPr lang="en-US" dirty="0"/>
              <a:t>SynerComm uses the list of control types identified in </a:t>
            </a:r>
            <a:r>
              <a:rPr lang="en-US" i="1" dirty="0"/>
              <a:t>Step 3</a:t>
            </a:r>
            <a:r>
              <a:rPr lang="en-US" dirty="0"/>
              <a:t> as a basis to begin collecting and evaluating client controls. </a:t>
            </a:r>
          </a:p>
          <a:p>
            <a:r>
              <a:rPr lang="en-US" dirty="0"/>
              <a:t>SynerComm scores the control based on:</a:t>
            </a:r>
          </a:p>
          <a:p>
            <a:pPr lvl="1"/>
            <a:r>
              <a:rPr lang="en-US" dirty="0"/>
              <a:t>the control implementation status (not implemented, out-of-date, partially implemented, fully implemented),</a:t>
            </a:r>
          </a:p>
          <a:p>
            <a:pPr lvl="1"/>
            <a:r>
              <a:rPr lang="en-US" dirty="0"/>
              <a:t>documentation of the control (not documented, out-of-date, full documentation),</a:t>
            </a:r>
          </a:p>
          <a:p>
            <a:pPr lvl="1"/>
            <a:r>
              <a:rPr lang="en-US" dirty="0"/>
              <a:t>control test performance (not tested, failed test, passed test), and</a:t>
            </a:r>
          </a:p>
          <a:p>
            <a:pPr lvl="1"/>
            <a:r>
              <a:rPr lang="en-US" dirty="0"/>
              <a:t>control function (preventive, detective, corrective, or insurance). </a:t>
            </a:r>
          </a:p>
          <a:p>
            <a:endParaRPr lang="en-US" dirty="0"/>
          </a:p>
        </p:txBody>
      </p:sp>
    </p:spTree>
    <p:extLst>
      <p:ext uri="{BB962C8B-B14F-4D97-AF65-F5344CB8AC3E}">
        <p14:creationId xmlns:p14="http://schemas.microsoft.com/office/powerpoint/2010/main" val="3518116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6232-5D4F-4D0F-95D9-A4CD7683ECFD}"/>
              </a:ext>
            </a:extLst>
          </p:cNvPr>
          <p:cNvSpPr>
            <a:spLocks noGrp="1"/>
          </p:cNvSpPr>
          <p:nvPr>
            <p:ph type="title"/>
          </p:nvPr>
        </p:nvSpPr>
        <p:spPr/>
        <p:txBody>
          <a:bodyPr>
            <a:normAutofit fontScale="90000"/>
          </a:bodyPr>
          <a:lstStyle/>
          <a:p>
            <a:r>
              <a:rPr lang="en-US" dirty="0"/>
              <a:t>Step 6: Perform System and Zone Risk Assessments</a:t>
            </a:r>
          </a:p>
        </p:txBody>
      </p:sp>
      <p:sp>
        <p:nvSpPr>
          <p:cNvPr id="3" name="Content Placeholder 2">
            <a:extLst>
              <a:ext uri="{FF2B5EF4-FFF2-40B4-BE49-F238E27FC236}">
                <a16:creationId xmlns:a16="http://schemas.microsoft.com/office/drawing/2014/main" id="{C3CF1ADF-2236-4F20-8D2C-69E1459D72B2}"/>
              </a:ext>
            </a:extLst>
          </p:cNvPr>
          <p:cNvSpPr>
            <a:spLocks noGrp="1"/>
          </p:cNvSpPr>
          <p:nvPr>
            <p:ph idx="1"/>
          </p:nvPr>
        </p:nvSpPr>
        <p:spPr/>
        <p:txBody>
          <a:bodyPr>
            <a:normAutofit lnSpcReduction="10000"/>
          </a:bodyPr>
          <a:lstStyle/>
          <a:p>
            <a:r>
              <a:rPr lang="en-US" dirty="0"/>
              <a:t>SynerComm uses the controls evaluated in Step 5 to derive the residual risk score. </a:t>
            </a:r>
          </a:p>
          <a:p>
            <a:r>
              <a:rPr lang="en-US" dirty="0"/>
              <a:t>SynerComm classifies the residual risk score into risk levels.</a:t>
            </a:r>
          </a:p>
          <a:p>
            <a:r>
              <a:rPr lang="en-US" dirty="0"/>
              <a:t>SynerComm will consider any additional threats, vulnerabilities, or controls relevant to the in-scope assets.</a:t>
            </a:r>
          </a:p>
          <a:p>
            <a:endParaRPr lang="en-US" dirty="0"/>
          </a:p>
        </p:txBody>
      </p:sp>
    </p:spTree>
    <p:extLst>
      <p:ext uri="{BB962C8B-B14F-4D97-AF65-F5344CB8AC3E}">
        <p14:creationId xmlns:p14="http://schemas.microsoft.com/office/powerpoint/2010/main" val="102931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7C7D5-282A-DF45-B4FF-D15CAFB8BF67}"/>
              </a:ext>
            </a:extLst>
          </p:cNvPr>
          <p:cNvSpPr>
            <a:spLocks noGrp="1"/>
          </p:cNvSpPr>
          <p:nvPr>
            <p:ph type="title"/>
          </p:nvPr>
        </p:nvSpPr>
        <p:spPr/>
        <p:txBody>
          <a:bodyPr>
            <a:normAutofit fontScale="90000"/>
          </a:bodyPr>
          <a:lstStyle/>
          <a:p>
            <a:r>
              <a:rPr lang="en-US"/>
              <a:t>THANK YOU</a:t>
            </a:r>
          </a:p>
        </p:txBody>
      </p:sp>
      <p:sp>
        <p:nvSpPr>
          <p:cNvPr id="3" name="Text Placeholder 2">
            <a:extLst>
              <a:ext uri="{FF2B5EF4-FFF2-40B4-BE49-F238E27FC236}">
                <a16:creationId xmlns:a16="http://schemas.microsoft.com/office/drawing/2014/main" id="{6EEE116E-F149-0843-B4E9-DB8521E94AD7}"/>
              </a:ext>
            </a:extLst>
          </p:cNvPr>
          <p:cNvSpPr>
            <a:spLocks noGrp="1"/>
          </p:cNvSpPr>
          <p:nvPr>
            <p:ph type="body" idx="1"/>
          </p:nvPr>
        </p:nvSpPr>
        <p:spPr/>
        <p:txBody>
          <a:bodyPr>
            <a:normAutofit fontScale="55000" lnSpcReduction="20000"/>
          </a:bodyPr>
          <a:lstStyle/>
          <a:p>
            <a:r>
              <a:rPr lang="en-US"/>
              <a:t>(QUESTIONS?)</a:t>
            </a:r>
          </a:p>
        </p:txBody>
      </p:sp>
    </p:spTree>
    <p:extLst>
      <p:ext uri="{BB962C8B-B14F-4D97-AF65-F5344CB8AC3E}">
        <p14:creationId xmlns:p14="http://schemas.microsoft.com/office/powerpoint/2010/main" val="2181321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D1C2D-3F07-4F45-9CD4-BDF02D218A79}"/>
              </a:ext>
            </a:extLst>
          </p:cNvPr>
          <p:cNvSpPr>
            <a:spLocks noGrp="1"/>
          </p:cNvSpPr>
          <p:nvPr>
            <p:ph type="title"/>
          </p:nvPr>
        </p:nvSpPr>
        <p:spPr/>
        <p:txBody>
          <a:bodyPr>
            <a:normAutofit fontScale="90000"/>
          </a:bodyPr>
          <a:lstStyle/>
          <a:p>
            <a:r>
              <a:rPr lang="en-US" dirty="0"/>
              <a:t>Pop Quiz: Which Presents a Greater Risk?</a:t>
            </a:r>
          </a:p>
        </p:txBody>
      </p:sp>
      <p:pic>
        <p:nvPicPr>
          <p:cNvPr id="7" name="Content Placeholder 6">
            <a:extLst>
              <a:ext uri="{FF2B5EF4-FFF2-40B4-BE49-F238E27FC236}">
                <a16:creationId xmlns:a16="http://schemas.microsoft.com/office/drawing/2014/main" id="{51E27DE9-3440-46CE-9293-42D0A5456BA9}"/>
              </a:ext>
            </a:extLst>
          </p:cNvPr>
          <p:cNvPicPr>
            <a:picLocks noGrp="1" noChangeAspect="1"/>
          </p:cNvPicPr>
          <p:nvPr>
            <p:ph idx="1"/>
          </p:nvPr>
        </p:nvPicPr>
        <p:blipFill rotWithShape="1">
          <a:blip r:embed="rId3"/>
          <a:srcRect t="12500" b="12500"/>
          <a:stretch/>
        </p:blipFill>
        <p:spPr>
          <a:xfrm>
            <a:off x="457200" y="1770708"/>
            <a:ext cx="4005263" cy="2252959"/>
          </a:xfrm>
        </p:spPr>
      </p:pic>
      <p:pic>
        <p:nvPicPr>
          <p:cNvPr id="9" name="Content Placeholder 8">
            <a:extLst>
              <a:ext uri="{FF2B5EF4-FFF2-40B4-BE49-F238E27FC236}">
                <a16:creationId xmlns:a16="http://schemas.microsoft.com/office/drawing/2014/main" id="{C186ED46-4A76-4C1A-AE0B-AC206C734F75}"/>
              </a:ext>
            </a:extLst>
          </p:cNvPr>
          <p:cNvPicPr>
            <a:picLocks noGrp="1" noChangeAspect="1"/>
          </p:cNvPicPr>
          <p:nvPr>
            <p:ph idx="13"/>
          </p:nvPr>
        </p:nvPicPr>
        <p:blipFill>
          <a:blip r:embed="rId4"/>
          <a:stretch>
            <a:fillRect/>
          </a:stretch>
        </p:blipFill>
        <p:spPr>
          <a:xfrm>
            <a:off x="4681538" y="1770708"/>
            <a:ext cx="4005262" cy="2252959"/>
          </a:xfrm>
        </p:spPr>
      </p:pic>
    </p:spTree>
    <p:extLst>
      <p:ext uri="{BB962C8B-B14F-4D97-AF65-F5344CB8AC3E}">
        <p14:creationId xmlns:p14="http://schemas.microsoft.com/office/powerpoint/2010/main" val="4165933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EDBD2-7968-44D1-AA0D-80A3AC5AD4C3}"/>
              </a:ext>
            </a:extLst>
          </p:cNvPr>
          <p:cNvSpPr>
            <a:spLocks noGrp="1"/>
          </p:cNvSpPr>
          <p:nvPr>
            <p:ph type="title"/>
          </p:nvPr>
        </p:nvSpPr>
        <p:spPr/>
        <p:txBody>
          <a:bodyPr/>
          <a:lstStyle/>
          <a:p>
            <a:r>
              <a:rPr lang="en-US" dirty="0"/>
              <a:t>Risk Assessment</a:t>
            </a:r>
          </a:p>
        </p:txBody>
      </p:sp>
      <p:sp>
        <p:nvSpPr>
          <p:cNvPr id="3" name="Content Placeholder 2">
            <a:extLst>
              <a:ext uri="{FF2B5EF4-FFF2-40B4-BE49-F238E27FC236}">
                <a16:creationId xmlns:a16="http://schemas.microsoft.com/office/drawing/2014/main" id="{90090F1B-034F-41CC-B661-C4735CF1F6A5}"/>
              </a:ext>
            </a:extLst>
          </p:cNvPr>
          <p:cNvSpPr>
            <a:spLocks noGrp="1"/>
          </p:cNvSpPr>
          <p:nvPr>
            <p:ph idx="1"/>
          </p:nvPr>
        </p:nvSpPr>
        <p:spPr/>
        <p:txBody>
          <a:bodyPr/>
          <a:lstStyle/>
          <a:p>
            <a:r>
              <a:rPr lang="en-US" dirty="0"/>
              <a:t>“The process of identifying, estimating, and prioritizing risks to organizational operations (including mission, functions, image, reputation), organizational assets, individuals, other organizations, and the Nation, resulting from the operation of an information system.”</a:t>
            </a:r>
          </a:p>
        </p:txBody>
      </p:sp>
    </p:spTree>
    <p:extLst>
      <p:ext uri="{BB962C8B-B14F-4D97-AF65-F5344CB8AC3E}">
        <p14:creationId xmlns:p14="http://schemas.microsoft.com/office/powerpoint/2010/main" val="2707230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E09917-6237-4A69-B5D4-1C3202258A0C}"/>
              </a:ext>
            </a:extLst>
          </p:cNvPr>
          <p:cNvSpPr>
            <a:spLocks noGrp="1"/>
          </p:cNvSpPr>
          <p:nvPr>
            <p:ph type="title"/>
          </p:nvPr>
        </p:nvSpPr>
        <p:spPr/>
        <p:txBody>
          <a:bodyPr/>
          <a:lstStyle/>
          <a:p>
            <a:r>
              <a:rPr lang="en-US" dirty="0"/>
              <a:t>What is risk?</a:t>
            </a:r>
          </a:p>
        </p:txBody>
      </p:sp>
      <p:sp>
        <p:nvSpPr>
          <p:cNvPr id="6" name="Content Placeholder 5">
            <a:extLst>
              <a:ext uri="{FF2B5EF4-FFF2-40B4-BE49-F238E27FC236}">
                <a16:creationId xmlns:a16="http://schemas.microsoft.com/office/drawing/2014/main" id="{DE054C5D-F900-4DC5-9072-B23D14ECE600}"/>
              </a:ext>
            </a:extLst>
          </p:cNvPr>
          <p:cNvSpPr>
            <a:spLocks noGrp="1"/>
          </p:cNvSpPr>
          <p:nvPr>
            <p:ph idx="1"/>
          </p:nvPr>
        </p:nvSpPr>
        <p:spPr/>
        <p:txBody>
          <a:bodyPr/>
          <a:lstStyle/>
          <a:p>
            <a:r>
              <a:rPr lang="en-US" dirty="0"/>
              <a:t>“A measure of the extent to which an entity is threatened by a potential circumstance or event, and typically a </a:t>
            </a:r>
            <a:r>
              <a:rPr lang="en-US" b="1" u="sng" dirty="0"/>
              <a:t>function</a:t>
            </a:r>
            <a:r>
              <a:rPr lang="en-US" dirty="0"/>
              <a:t> of: (i) the adverse </a:t>
            </a:r>
            <a:r>
              <a:rPr lang="en-US" b="1" u="sng" dirty="0"/>
              <a:t>impacts</a:t>
            </a:r>
            <a:r>
              <a:rPr lang="en-US" dirty="0"/>
              <a:t> that would arise if the circumstance or event occurs; and (ii) the </a:t>
            </a:r>
            <a:r>
              <a:rPr lang="en-US" b="1" u="sng" dirty="0"/>
              <a:t>likelihood</a:t>
            </a:r>
            <a:r>
              <a:rPr lang="en-US" dirty="0"/>
              <a:t> of occurrence.”</a:t>
            </a:r>
          </a:p>
        </p:txBody>
      </p:sp>
    </p:spTree>
    <p:extLst>
      <p:ext uri="{BB962C8B-B14F-4D97-AF65-F5344CB8AC3E}">
        <p14:creationId xmlns:p14="http://schemas.microsoft.com/office/powerpoint/2010/main" val="4196145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66023-188D-4CA3-B697-F0699435F982}"/>
              </a:ext>
            </a:extLst>
          </p:cNvPr>
          <p:cNvSpPr>
            <a:spLocks noGrp="1"/>
          </p:cNvSpPr>
          <p:nvPr>
            <p:ph type="title"/>
          </p:nvPr>
        </p:nvSpPr>
        <p:spPr/>
        <p:txBody>
          <a:bodyPr/>
          <a:lstStyle/>
          <a:p>
            <a:r>
              <a:rPr lang="en-US" dirty="0"/>
              <a:t>… in other words</a:t>
            </a:r>
          </a:p>
        </p:txBody>
      </p:sp>
      <p:graphicFrame>
        <p:nvGraphicFramePr>
          <p:cNvPr id="6" name="Content Placeholder 5">
            <a:extLst>
              <a:ext uri="{FF2B5EF4-FFF2-40B4-BE49-F238E27FC236}">
                <a16:creationId xmlns:a16="http://schemas.microsoft.com/office/drawing/2014/main" id="{205F2F61-3F57-4584-95E6-AE604C6CC1D5}"/>
              </a:ext>
            </a:extLst>
          </p:cNvPr>
          <p:cNvGraphicFramePr>
            <a:graphicFrameLocks noGrp="1"/>
          </p:cNvGraphicFramePr>
          <p:nvPr>
            <p:ph idx="1"/>
            <p:extLst>
              <p:ext uri="{D42A27DB-BD31-4B8C-83A1-F6EECF244321}">
                <p14:modId xmlns:p14="http://schemas.microsoft.com/office/powerpoint/2010/main" val="500283385"/>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0697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31B2F-AF3A-4FF8-8916-1693343246CA}"/>
              </a:ext>
            </a:extLst>
          </p:cNvPr>
          <p:cNvSpPr>
            <a:spLocks noGrp="1"/>
          </p:cNvSpPr>
          <p:nvPr>
            <p:ph type="title"/>
          </p:nvPr>
        </p:nvSpPr>
        <p:spPr/>
        <p:txBody>
          <a:bodyPr/>
          <a:lstStyle/>
          <a:p>
            <a:r>
              <a:rPr lang="en-US" dirty="0"/>
              <a:t>Where to assess risk?</a:t>
            </a:r>
          </a:p>
        </p:txBody>
      </p:sp>
      <p:sp>
        <p:nvSpPr>
          <p:cNvPr id="3" name="Content Placeholder 2">
            <a:extLst>
              <a:ext uri="{FF2B5EF4-FFF2-40B4-BE49-F238E27FC236}">
                <a16:creationId xmlns:a16="http://schemas.microsoft.com/office/drawing/2014/main" id="{9A5AE168-0F5A-447A-86DA-E091A9558F94}"/>
              </a:ext>
            </a:extLst>
          </p:cNvPr>
          <p:cNvSpPr>
            <a:spLocks noGrp="1"/>
          </p:cNvSpPr>
          <p:nvPr>
            <p:ph idx="1"/>
          </p:nvPr>
        </p:nvSpPr>
        <p:spPr/>
        <p:txBody>
          <a:bodyPr/>
          <a:lstStyle/>
          <a:p>
            <a:r>
              <a:rPr lang="en-US" dirty="0"/>
              <a:t>Scope is fundamental question:</a:t>
            </a:r>
          </a:p>
          <a:p>
            <a:pPr lvl="1"/>
            <a:r>
              <a:rPr lang="en-US" dirty="0"/>
              <a:t>All assets or just some?</a:t>
            </a:r>
          </a:p>
          <a:p>
            <a:pPr lvl="1"/>
            <a:r>
              <a:rPr lang="en-US" dirty="0"/>
              <a:t>Specific types of data (cardholder data, ePHI, etc.)</a:t>
            </a:r>
          </a:p>
          <a:p>
            <a:pPr lvl="1"/>
            <a:r>
              <a:rPr lang="en-US" dirty="0"/>
              <a:t>Specific business units, processes, and workflows?</a:t>
            </a:r>
          </a:p>
        </p:txBody>
      </p:sp>
    </p:spTree>
    <p:extLst>
      <p:ext uri="{BB962C8B-B14F-4D97-AF65-F5344CB8AC3E}">
        <p14:creationId xmlns:p14="http://schemas.microsoft.com/office/powerpoint/2010/main" val="4136042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5540F-9EF8-465E-9EE9-D270EEC91B26}"/>
              </a:ext>
            </a:extLst>
          </p:cNvPr>
          <p:cNvSpPr>
            <a:spLocks noGrp="1"/>
          </p:cNvSpPr>
          <p:nvPr>
            <p:ph type="title"/>
          </p:nvPr>
        </p:nvSpPr>
        <p:spPr/>
        <p:txBody>
          <a:bodyPr/>
          <a:lstStyle/>
          <a:p>
            <a:r>
              <a:rPr lang="en-US" dirty="0"/>
              <a:t>Threats vs Vulnerabilities</a:t>
            </a:r>
          </a:p>
        </p:txBody>
      </p:sp>
      <p:sp>
        <p:nvSpPr>
          <p:cNvPr id="4" name="Content Placeholder 3">
            <a:extLst>
              <a:ext uri="{FF2B5EF4-FFF2-40B4-BE49-F238E27FC236}">
                <a16:creationId xmlns:a16="http://schemas.microsoft.com/office/drawing/2014/main" id="{5917CB77-5E62-4A47-96FB-DAD98D59A1F1}"/>
              </a:ext>
            </a:extLst>
          </p:cNvPr>
          <p:cNvSpPr>
            <a:spLocks noGrp="1"/>
          </p:cNvSpPr>
          <p:nvPr>
            <p:ph idx="1"/>
          </p:nvPr>
        </p:nvSpPr>
        <p:spPr/>
        <p:txBody>
          <a:bodyPr>
            <a:normAutofit fontScale="77500" lnSpcReduction="20000"/>
          </a:bodyPr>
          <a:lstStyle/>
          <a:p>
            <a:r>
              <a:rPr lang="en-US" dirty="0"/>
              <a:t>Examples of Vulnerabilities</a:t>
            </a:r>
          </a:p>
          <a:p>
            <a:pPr lvl="1"/>
            <a:r>
              <a:rPr lang="en-US" dirty="0"/>
              <a:t>Injection Attack</a:t>
            </a:r>
          </a:p>
          <a:p>
            <a:pPr lvl="1"/>
            <a:r>
              <a:rPr lang="en-US" dirty="0"/>
              <a:t>Broken Authentication and Session Management</a:t>
            </a:r>
          </a:p>
          <a:p>
            <a:pPr lvl="1"/>
            <a:r>
              <a:rPr lang="en-US" dirty="0"/>
              <a:t>Cross-Site Scripting (XSS)</a:t>
            </a:r>
          </a:p>
          <a:p>
            <a:pPr lvl="1"/>
            <a:r>
              <a:rPr lang="en-US" dirty="0"/>
              <a:t>Broken Access Control</a:t>
            </a:r>
          </a:p>
          <a:p>
            <a:pPr lvl="1"/>
            <a:r>
              <a:rPr lang="en-US" dirty="0"/>
              <a:t>Security Misconfiguration</a:t>
            </a:r>
          </a:p>
        </p:txBody>
      </p:sp>
      <p:sp>
        <p:nvSpPr>
          <p:cNvPr id="5" name="Content Placeholder 4">
            <a:extLst>
              <a:ext uri="{FF2B5EF4-FFF2-40B4-BE49-F238E27FC236}">
                <a16:creationId xmlns:a16="http://schemas.microsoft.com/office/drawing/2014/main" id="{9B55EDDC-429D-48FA-A117-D23B7C8B5C97}"/>
              </a:ext>
            </a:extLst>
          </p:cNvPr>
          <p:cNvSpPr>
            <a:spLocks noGrp="1"/>
          </p:cNvSpPr>
          <p:nvPr>
            <p:ph idx="13"/>
          </p:nvPr>
        </p:nvSpPr>
        <p:spPr/>
        <p:txBody>
          <a:bodyPr>
            <a:normAutofit fontScale="77500" lnSpcReduction="20000"/>
          </a:bodyPr>
          <a:lstStyle/>
          <a:p>
            <a:r>
              <a:rPr lang="en-US" dirty="0"/>
              <a:t>Examples of Threats</a:t>
            </a:r>
          </a:p>
          <a:p>
            <a:pPr lvl="1"/>
            <a:r>
              <a:rPr lang="en-US" dirty="0"/>
              <a:t>Adversarial Discovery</a:t>
            </a:r>
          </a:p>
          <a:p>
            <a:pPr lvl="1"/>
            <a:r>
              <a:rPr lang="en-US" dirty="0"/>
              <a:t>Adversarial Lateral Movement</a:t>
            </a:r>
          </a:p>
          <a:p>
            <a:pPr lvl="1"/>
            <a:r>
              <a:rPr lang="en-US" dirty="0"/>
              <a:t>Execution of Adversary Code</a:t>
            </a:r>
          </a:p>
          <a:p>
            <a:pPr lvl="1"/>
            <a:r>
              <a:rPr lang="en-US" dirty="0"/>
              <a:t>Data Collection</a:t>
            </a:r>
          </a:p>
          <a:p>
            <a:pPr lvl="1"/>
            <a:r>
              <a:rPr lang="en-US" dirty="0"/>
              <a:t>Exfiltration of Data and Information</a:t>
            </a:r>
          </a:p>
          <a:p>
            <a:pPr lvl="1"/>
            <a:r>
              <a:rPr lang="en-US" dirty="0"/>
              <a:t>Command and Control</a:t>
            </a:r>
          </a:p>
        </p:txBody>
      </p:sp>
    </p:spTree>
    <p:extLst>
      <p:ext uri="{BB962C8B-B14F-4D97-AF65-F5344CB8AC3E}">
        <p14:creationId xmlns:p14="http://schemas.microsoft.com/office/powerpoint/2010/main" val="502116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06714-7C31-4BDD-AB34-5FE3A58B3044}"/>
              </a:ext>
            </a:extLst>
          </p:cNvPr>
          <p:cNvSpPr>
            <a:spLocks noGrp="1"/>
          </p:cNvSpPr>
          <p:nvPr>
            <p:ph type="title"/>
          </p:nvPr>
        </p:nvSpPr>
        <p:spPr/>
        <p:txBody>
          <a:bodyPr>
            <a:normAutofit/>
          </a:bodyPr>
          <a:lstStyle/>
          <a:p>
            <a:r>
              <a:rPr lang="en-US" dirty="0"/>
              <a:t>What’s your process?</a:t>
            </a:r>
          </a:p>
        </p:txBody>
      </p:sp>
      <p:sp>
        <p:nvSpPr>
          <p:cNvPr id="3" name="Content Placeholder 2">
            <a:extLst>
              <a:ext uri="{FF2B5EF4-FFF2-40B4-BE49-F238E27FC236}">
                <a16:creationId xmlns:a16="http://schemas.microsoft.com/office/drawing/2014/main" id="{C0218766-BC38-4555-BA7D-6DB2E56A1D81}"/>
              </a:ext>
            </a:extLst>
          </p:cNvPr>
          <p:cNvSpPr>
            <a:spLocks noGrp="1"/>
          </p:cNvSpPr>
          <p:nvPr>
            <p:ph idx="1"/>
          </p:nvPr>
        </p:nvSpPr>
        <p:spPr/>
        <p:txBody>
          <a:bodyPr/>
          <a:lstStyle/>
          <a:p>
            <a:r>
              <a:rPr lang="en-US" dirty="0"/>
              <a:t>Spreadsheets</a:t>
            </a:r>
          </a:p>
          <a:p>
            <a:r>
              <a:rPr lang="en-US" dirty="0"/>
              <a:t>Tool specific to { healthcare | banking | etc. }</a:t>
            </a:r>
          </a:p>
          <a:p>
            <a:r>
              <a:rPr lang="en-US" dirty="0"/>
              <a:t>GRC Suite</a:t>
            </a:r>
          </a:p>
          <a:p>
            <a:r>
              <a:rPr lang="en-US" dirty="0"/>
              <a:t>Multiple tools</a:t>
            </a:r>
          </a:p>
        </p:txBody>
      </p:sp>
    </p:spTree>
    <p:extLst>
      <p:ext uri="{BB962C8B-B14F-4D97-AF65-F5344CB8AC3E}">
        <p14:creationId xmlns:p14="http://schemas.microsoft.com/office/powerpoint/2010/main" val="2289340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83D35-D7E8-41A8-9DE4-5C7A34CFCAFE}"/>
              </a:ext>
            </a:extLst>
          </p:cNvPr>
          <p:cNvSpPr>
            <a:spLocks noGrp="1"/>
          </p:cNvSpPr>
          <p:nvPr>
            <p:ph type="title"/>
          </p:nvPr>
        </p:nvSpPr>
        <p:spPr/>
        <p:txBody>
          <a:bodyPr/>
          <a:lstStyle/>
          <a:p>
            <a:r>
              <a:rPr lang="en-US" dirty="0"/>
              <a:t>Risk Assessment Principles</a:t>
            </a:r>
          </a:p>
        </p:txBody>
      </p:sp>
      <p:sp>
        <p:nvSpPr>
          <p:cNvPr id="3" name="Content Placeholder 2">
            <a:extLst>
              <a:ext uri="{FF2B5EF4-FFF2-40B4-BE49-F238E27FC236}">
                <a16:creationId xmlns:a16="http://schemas.microsoft.com/office/drawing/2014/main" id="{58046A2F-6DF9-4974-AE66-D3B5EBF856C7}"/>
              </a:ext>
            </a:extLst>
          </p:cNvPr>
          <p:cNvSpPr>
            <a:spLocks noGrp="1"/>
          </p:cNvSpPr>
          <p:nvPr>
            <p:ph idx="1"/>
          </p:nvPr>
        </p:nvSpPr>
        <p:spPr/>
        <p:txBody>
          <a:bodyPr/>
          <a:lstStyle/>
          <a:p>
            <a:r>
              <a:rPr lang="en-US" dirty="0"/>
              <a:t>Don’t Repeat Yourself</a:t>
            </a:r>
          </a:p>
          <a:p>
            <a:pPr lvl="1"/>
            <a:r>
              <a:rPr lang="en-US" dirty="0"/>
              <a:t> We like reusable pieces</a:t>
            </a:r>
          </a:p>
          <a:p>
            <a:r>
              <a:rPr lang="en-US" dirty="0"/>
              <a:t>Convention over Configuration</a:t>
            </a:r>
          </a:p>
          <a:p>
            <a:pPr lvl="1"/>
            <a:r>
              <a:rPr lang="en-US" dirty="0"/>
              <a:t>All assets of type x will likely have same threats, but maybe different risk score</a:t>
            </a:r>
          </a:p>
          <a:p>
            <a:pPr lvl="1"/>
            <a:r>
              <a:rPr lang="en-US" dirty="0"/>
              <a:t>Defaults should be built to accommodate</a:t>
            </a:r>
          </a:p>
        </p:txBody>
      </p:sp>
    </p:spTree>
    <p:extLst>
      <p:ext uri="{BB962C8B-B14F-4D97-AF65-F5344CB8AC3E}">
        <p14:creationId xmlns:p14="http://schemas.microsoft.com/office/powerpoint/2010/main" val="2448555598"/>
      </p:ext>
    </p:extLst>
  </p:cSld>
  <p:clrMapOvr>
    <a:masterClrMapping/>
  </p:clrMapOvr>
</p:sld>
</file>

<file path=ppt/theme/theme1.xml><?xml version="1.0" encoding="utf-8"?>
<a:theme xmlns:a="http://schemas.openxmlformats.org/drawingml/2006/main" name="SynerComm-2017 Summit - Fa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ynerComm-2017 Summit - Fall" id="{58CD51D6-DC70-4155-A7D2-96376D2B8863}" vid="{F19C9547-3E46-4A61-A11D-8373ACE370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BEF88F389B604A9E3CA5C4F4117687" ma:contentTypeVersion="4" ma:contentTypeDescription="Create a new document." ma:contentTypeScope="" ma:versionID="7b0e71834e9f1ffc0da084bb9d3cd630">
  <xsd:schema xmlns:xsd="http://www.w3.org/2001/XMLSchema" xmlns:xs="http://www.w3.org/2001/XMLSchema" xmlns:p="http://schemas.microsoft.com/office/2006/metadata/properties" xmlns:ns2="7e3c9ffc-38d3-4f25-b31f-14cb1545fcef" xmlns:ns3="ebe1cdb1-9ca8-4539-84b8-3ef01c73f38c" targetNamespace="http://schemas.microsoft.com/office/2006/metadata/properties" ma:root="true" ma:fieldsID="eff7f87a20747144834512edb33db37c" ns2:_="" ns3:_="">
    <xsd:import namespace="7e3c9ffc-38d3-4f25-b31f-14cb1545fcef"/>
    <xsd:import namespace="ebe1cdb1-9ca8-4539-84b8-3ef01c73f38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3c9ffc-38d3-4f25-b31f-14cb1545fce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e1cdb1-9ca8-4539-84b8-3ef01c73f38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e3c9ffc-38d3-4f25-b31f-14cb1545fcef">
      <UserInfo>
        <DisplayName>Mitch Jurisch</DisplayName>
        <AccountId>58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5A94E6-8BA6-46E4-80B9-DCBCB299EE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3c9ffc-38d3-4f25-b31f-14cb1545fcef"/>
    <ds:schemaRef ds:uri="ebe1cdb1-9ca8-4539-84b8-3ef01c73f3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75E294-EE75-44D5-BA9B-524384543D4F}">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ebe1cdb1-9ca8-4539-84b8-3ef01c73f38c"/>
    <ds:schemaRef ds:uri="7e3c9ffc-38d3-4f25-b31f-14cb1545fcef"/>
    <ds:schemaRef ds:uri="http://www.w3.org/XML/1998/namespace"/>
  </ds:schemaRefs>
</ds:datastoreItem>
</file>

<file path=customXml/itemProps3.xml><?xml version="1.0" encoding="utf-8"?>
<ds:datastoreItem xmlns:ds="http://schemas.openxmlformats.org/officeDocument/2006/customXml" ds:itemID="{94A64C12-2E04-4ACA-8E7C-C10B482AA5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329</TotalTime>
  <Words>837</Words>
  <Application>Microsoft Office PowerPoint</Application>
  <PresentationFormat>On-screen Show (16:9)</PresentationFormat>
  <Paragraphs>112</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Century Gothic</vt:lpstr>
      <vt:lpstr>SynerComm-2017 Summit - Fall</vt:lpstr>
      <vt:lpstr>Risk Assessment = Risky Business</vt:lpstr>
      <vt:lpstr>Pop Quiz: Which Presents a Greater Risk?</vt:lpstr>
      <vt:lpstr>Risk Assessment</vt:lpstr>
      <vt:lpstr>What is risk?</vt:lpstr>
      <vt:lpstr>… in other words</vt:lpstr>
      <vt:lpstr>Where to assess risk?</vt:lpstr>
      <vt:lpstr>Threats vs Vulnerabilities</vt:lpstr>
      <vt:lpstr>What’s your process?</vt:lpstr>
      <vt:lpstr>Risk Assessment Principles</vt:lpstr>
      <vt:lpstr>Our Risk Assessment Process</vt:lpstr>
      <vt:lpstr>SynerComm Risk Assessment App</vt:lpstr>
      <vt:lpstr>SynerComm Risk Assessment Methodology</vt:lpstr>
      <vt:lpstr>Step 1: Establish Ranking Criteria</vt:lpstr>
      <vt:lpstr>Step 2: Determine Risk Assessment Scope</vt:lpstr>
      <vt:lpstr>Step 3: Identify Relevant Threats, Vulnerabilities, and Controls</vt:lpstr>
      <vt:lpstr>Step 4: Determine Initial Impact and Initial Risk Scores</vt:lpstr>
      <vt:lpstr>Step 5: Evaluate Control Effectiveness</vt:lpstr>
      <vt:lpstr>Step 6: Perform System and Zone Risk Assessments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Quiet r-IOT</dc:title>
  <dc:creator>user1</dc:creator>
  <cp:lastModifiedBy>Bill Curtis</cp:lastModifiedBy>
  <cp:revision>34</cp:revision>
  <dcterms:modified xsi:type="dcterms:W3CDTF">2018-04-13T01:30:15Z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0x0101001CBEF88F389B604A9E3CA5C4F4117687</vt:lpwstr>
  </property>
</Properties>
</file>